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81" r:id="rId2"/>
    <p:sldId id="256" r:id="rId3"/>
    <p:sldId id="257" r:id="rId4"/>
    <p:sldId id="258" r:id="rId5"/>
    <p:sldId id="259" r:id="rId6"/>
    <p:sldId id="260" r:id="rId7"/>
    <p:sldId id="261" r:id="rId8"/>
    <p:sldId id="262" r:id="rId9"/>
    <p:sldId id="263" r:id="rId10"/>
    <p:sldId id="278" r:id="rId11"/>
    <p:sldId id="280" r:id="rId12"/>
    <p:sldId id="264" r:id="rId13"/>
    <p:sldId id="265" r:id="rId14"/>
    <p:sldId id="282" r:id="rId1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500" autoAdjust="0"/>
    <p:restoredTop sz="94660"/>
  </p:normalViewPr>
  <p:slideViewPr>
    <p:cSldViewPr>
      <p:cViewPr>
        <p:scale>
          <a:sx n="66" d="100"/>
          <a:sy n="66" d="100"/>
        </p:scale>
        <p:origin x="-1632" y="-1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7/20/2020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7/20/2020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7/20/2020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7/20/2020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
        <p:nvSpPr>
          <p:cNvPr id="14" name="TextBox 13"/>
          <p:cNvSpPr txBox="1"/>
          <p:nvPr userDrawn="1"/>
        </p:nvSpPr>
        <p:spPr>
          <a:xfrm>
            <a:off x="6934200" y="5791200"/>
            <a:ext cx="2057400" cy="923330"/>
          </a:xfrm>
          <a:prstGeom prst="rect">
            <a:avLst/>
          </a:prstGeom>
          <a:noFill/>
        </p:spPr>
        <p:txBody>
          <a:bodyPr wrap="square" rtlCol="0">
            <a:spAutoFit/>
          </a:bodyPr>
          <a:lstStyle/>
          <a:p>
            <a:r>
              <a:rPr lang="en-IN" dirty="0" smtClean="0"/>
              <a:t>N. </a:t>
            </a:r>
            <a:r>
              <a:rPr lang="en-IN" dirty="0" err="1" smtClean="0"/>
              <a:t>Paranjothi</a:t>
            </a:r>
            <a:endParaRPr lang="en-IN" dirty="0" smtClean="0"/>
          </a:p>
          <a:p>
            <a:r>
              <a:rPr lang="en-IN" dirty="0" smtClean="0"/>
              <a:t>PGT</a:t>
            </a:r>
            <a:r>
              <a:rPr lang="en-IN" baseline="0" dirty="0" smtClean="0"/>
              <a:t> (SS)Commerce</a:t>
            </a:r>
          </a:p>
          <a:p>
            <a:r>
              <a:rPr lang="en-IN" baseline="0" dirty="0" smtClean="0"/>
              <a:t>AECS KAIGA</a:t>
            </a:r>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2133600"/>
            <a:ext cx="5791200" cy="914400"/>
          </a:xfrm>
        </p:spPr>
        <p:txBody>
          <a:bodyPr>
            <a:normAutofit fontScale="90000"/>
          </a:bodyPr>
          <a:lstStyle/>
          <a:p>
            <a:pPr algn="l"/>
            <a:r>
              <a:rPr lang="en-IN" sz="4400" dirty="0" smtClean="0"/>
              <a:t/>
            </a:r>
            <a:br>
              <a:rPr lang="en-IN" sz="4400" dirty="0" smtClean="0"/>
            </a:br>
            <a:r>
              <a:rPr lang="en-US" sz="4000" dirty="0" smtClean="0"/>
              <a:t> </a:t>
            </a:r>
            <a:r>
              <a:rPr lang="en-US" sz="4000" dirty="0" smtClean="0">
                <a:solidFill>
                  <a:srgbClr val="7030A0"/>
                </a:solidFill>
              </a:rPr>
              <a:t>WELCOME    STUDENTS</a:t>
            </a:r>
            <a:endParaRPr lang="en-US" sz="4400" dirty="0">
              <a:solidFill>
                <a:srgbClr val="7030A0"/>
              </a:solidFill>
            </a:endParaRPr>
          </a:p>
        </p:txBody>
      </p:sp>
      <p:sp>
        <p:nvSpPr>
          <p:cNvPr id="3" name="Subtitle 2"/>
          <p:cNvSpPr>
            <a:spLocks noGrp="1"/>
          </p:cNvSpPr>
          <p:nvPr>
            <p:ph type="subTitle" idx="1"/>
          </p:nvPr>
        </p:nvSpPr>
        <p:spPr>
          <a:xfrm>
            <a:off x="381000" y="3429000"/>
            <a:ext cx="7696200" cy="1905000"/>
          </a:xfrm>
        </p:spPr>
        <p:txBody>
          <a:bodyPr>
            <a:normAutofit/>
          </a:bodyPr>
          <a:lstStyle/>
          <a:p>
            <a:pPr algn="ctr"/>
            <a:r>
              <a:rPr lang="en-US" b="1" i="1" dirty="0" smtClean="0">
                <a:solidFill>
                  <a:srgbClr val="FFFF00"/>
                </a:solidFill>
              </a:rPr>
              <a:t>WELCOME TO DISTANCE E-LEARNING PROGRAMME LAUNCHED BY AEES ,</a:t>
            </a:r>
          </a:p>
          <a:p>
            <a:pPr algn="ctr"/>
            <a:r>
              <a:rPr lang="en-US" b="1" i="1" dirty="0" smtClean="0">
                <a:solidFill>
                  <a:srgbClr val="FFFF00"/>
                </a:solidFill>
              </a:rPr>
              <a:t> MUMBAI</a:t>
            </a:r>
            <a:endParaRPr lang="en-US" dirty="0">
              <a:solidFill>
                <a:srgbClr val="FFFF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57200" y="838200"/>
            <a:ext cx="8305800" cy="707886"/>
          </a:xfrm>
          <a:prstGeom prst="rect">
            <a:avLst/>
          </a:prstGeom>
        </p:spPr>
        <p:txBody>
          <a:bodyPr wrap="square">
            <a:spAutoFit/>
          </a:bodyPr>
          <a:lstStyle/>
          <a:p>
            <a:r>
              <a:rPr lang="en-IN" sz="2000" dirty="0" smtClean="0"/>
              <a:t>2. Information relating to financial position i.e., Balance sheet . It shows assets on one side and capital &amp; liabilities  on the other side </a:t>
            </a:r>
            <a:r>
              <a:rPr lang="en-IN" sz="2000" b="1" dirty="0" smtClean="0"/>
              <a:t> </a:t>
            </a:r>
          </a:p>
        </p:txBody>
      </p:sp>
      <p:sp>
        <p:nvSpPr>
          <p:cNvPr id="7" name="TextBox 6"/>
          <p:cNvSpPr txBox="1"/>
          <p:nvPr/>
        </p:nvSpPr>
        <p:spPr>
          <a:xfrm>
            <a:off x="3276600" y="1828800"/>
            <a:ext cx="2209800" cy="461665"/>
          </a:xfrm>
          <a:prstGeom prst="rect">
            <a:avLst/>
          </a:prstGeom>
          <a:noFill/>
        </p:spPr>
        <p:txBody>
          <a:bodyPr wrap="square" rtlCol="0">
            <a:spAutoFit/>
          </a:bodyPr>
          <a:lstStyle/>
          <a:p>
            <a:r>
              <a:rPr lang="en-IN" sz="2400" dirty="0" smtClean="0">
                <a:solidFill>
                  <a:srgbClr val="C00000"/>
                </a:solidFill>
              </a:rPr>
              <a:t>Balance</a:t>
            </a:r>
            <a:r>
              <a:rPr lang="en-IN" sz="2400" u="sng" dirty="0" smtClean="0">
                <a:solidFill>
                  <a:srgbClr val="C00000"/>
                </a:solidFill>
              </a:rPr>
              <a:t> </a:t>
            </a:r>
            <a:r>
              <a:rPr lang="en-IN" sz="2400" dirty="0" smtClean="0">
                <a:solidFill>
                  <a:srgbClr val="C00000"/>
                </a:solidFill>
              </a:rPr>
              <a:t>Sheet</a:t>
            </a:r>
            <a:endParaRPr lang="en-US" sz="2400" dirty="0">
              <a:solidFill>
                <a:srgbClr val="C00000"/>
              </a:solidFill>
            </a:endParaRPr>
          </a:p>
        </p:txBody>
      </p:sp>
      <p:graphicFrame>
        <p:nvGraphicFramePr>
          <p:cNvPr id="8" name="Table 7"/>
          <p:cNvGraphicFramePr>
            <a:graphicFrameLocks noGrp="1"/>
          </p:cNvGraphicFramePr>
          <p:nvPr/>
        </p:nvGraphicFramePr>
        <p:xfrm>
          <a:off x="457200" y="2743200"/>
          <a:ext cx="8229601" cy="2971800"/>
        </p:xfrm>
        <a:graphic>
          <a:graphicData uri="http://schemas.openxmlformats.org/drawingml/2006/table">
            <a:tbl>
              <a:tblPr firstRow="1" bandRow="1">
                <a:tableStyleId>{5C22544A-7EE6-4342-B048-85BDC9FD1C3A}</a:tableStyleId>
              </a:tblPr>
              <a:tblGrid>
                <a:gridCol w="3097162"/>
                <a:gridCol w="1061884"/>
                <a:gridCol w="3008671"/>
                <a:gridCol w="1061884"/>
              </a:tblGrid>
              <a:tr h="594360">
                <a:tc>
                  <a:txBody>
                    <a:bodyPr/>
                    <a:lstStyle/>
                    <a:p>
                      <a:r>
                        <a:rPr lang="en-IN" dirty="0" smtClean="0"/>
                        <a:t>Liabilities</a:t>
                      </a:r>
                      <a:endParaRPr lang="en-US" dirty="0"/>
                    </a:p>
                  </a:txBody>
                  <a:tcPr/>
                </a:tc>
                <a:tc>
                  <a:txBody>
                    <a:bodyPr/>
                    <a:lstStyle/>
                    <a:p>
                      <a:r>
                        <a:rPr lang="en-IN" dirty="0" smtClean="0"/>
                        <a:t>Rs</a:t>
                      </a:r>
                      <a:endParaRPr lang="en-US" dirty="0"/>
                    </a:p>
                  </a:txBody>
                  <a:tcPr/>
                </a:tc>
                <a:tc>
                  <a:txBody>
                    <a:bodyPr/>
                    <a:lstStyle/>
                    <a:p>
                      <a:r>
                        <a:rPr lang="en-IN" dirty="0" smtClean="0"/>
                        <a:t>Assets</a:t>
                      </a:r>
                      <a:endParaRPr lang="en-US" dirty="0"/>
                    </a:p>
                  </a:txBody>
                  <a:tcPr/>
                </a:tc>
                <a:tc>
                  <a:txBody>
                    <a:bodyPr/>
                    <a:lstStyle/>
                    <a:p>
                      <a:r>
                        <a:rPr lang="en-IN" dirty="0" smtClean="0"/>
                        <a:t>Rs</a:t>
                      </a:r>
                      <a:endParaRPr lang="en-US" dirty="0"/>
                    </a:p>
                  </a:txBody>
                  <a:tcPr/>
                </a:tc>
              </a:tr>
              <a:tr h="594360">
                <a:tc>
                  <a:txBody>
                    <a:bodyPr/>
                    <a:lstStyle/>
                    <a:p>
                      <a:r>
                        <a:rPr lang="en-IN" dirty="0" smtClean="0"/>
                        <a:t>Share capital </a:t>
                      </a:r>
                      <a:endParaRPr lang="en-US" dirty="0"/>
                    </a:p>
                  </a:txBody>
                  <a:tcPr/>
                </a:tc>
                <a:tc>
                  <a:txBody>
                    <a:bodyPr/>
                    <a:lstStyle/>
                    <a:p>
                      <a:r>
                        <a:rPr lang="en-IN" dirty="0" smtClean="0"/>
                        <a:t>500000</a:t>
                      </a:r>
                      <a:endParaRPr lang="en-US" dirty="0"/>
                    </a:p>
                  </a:txBody>
                  <a:tcPr/>
                </a:tc>
                <a:tc>
                  <a:txBody>
                    <a:bodyPr/>
                    <a:lstStyle/>
                    <a:p>
                      <a:r>
                        <a:rPr lang="en-IN" dirty="0" smtClean="0"/>
                        <a:t>Plant</a:t>
                      </a:r>
                      <a:r>
                        <a:rPr lang="en-IN" baseline="0" dirty="0" smtClean="0"/>
                        <a:t> &amp; Machinery </a:t>
                      </a:r>
                      <a:endParaRPr lang="en-US" dirty="0"/>
                    </a:p>
                  </a:txBody>
                  <a:tcPr/>
                </a:tc>
                <a:tc>
                  <a:txBody>
                    <a:bodyPr/>
                    <a:lstStyle/>
                    <a:p>
                      <a:r>
                        <a:rPr lang="en-IN" dirty="0" smtClean="0"/>
                        <a:t>450000</a:t>
                      </a:r>
                      <a:endParaRPr lang="en-US" dirty="0"/>
                    </a:p>
                  </a:txBody>
                  <a:tcPr/>
                </a:tc>
              </a:tr>
              <a:tr h="594360">
                <a:tc>
                  <a:txBody>
                    <a:bodyPr/>
                    <a:lstStyle/>
                    <a:p>
                      <a:r>
                        <a:rPr lang="en-IN" dirty="0" smtClean="0"/>
                        <a:t>Long</a:t>
                      </a:r>
                      <a:r>
                        <a:rPr lang="en-IN" baseline="0" dirty="0" smtClean="0"/>
                        <a:t> term loan</a:t>
                      </a:r>
                      <a:endParaRPr lang="en-US" dirty="0"/>
                    </a:p>
                  </a:txBody>
                  <a:tcPr/>
                </a:tc>
                <a:tc>
                  <a:txBody>
                    <a:bodyPr/>
                    <a:lstStyle/>
                    <a:p>
                      <a:r>
                        <a:rPr lang="en-IN" dirty="0" smtClean="0"/>
                        <a:t>100000</a:t>
                      </a:r>
                      <a:endParaRPr lang="en-US" dirty="0"/>
                    </a:p>
                  </a:txBody>
                  <a:tcPr/>
                </a:tc>
                <a:tc>
                  <a:txBody>
                    <a:bodyPr/>
                    <a:lstStyle/>
                    <a:p>
                      <a:r>
                        <a:rPr lang="en-IN" dirty="0" smtClean="0"/>
                        <a:t>Debtors</a:t>
                      </a:r>
                      <a:endParaRPr lang="en-US" dirty="0"/>
                    </a:p>
                  </a:txBody>
                  <a:tcPr/>
                </a:tc>
                <a:tc>
                  <a:txBody>
                    <a:bodyPr/>
                    <a:lstStyle/>
                    <a:p>
                      <a:r>
                        <a:rPr lang="en-IN" dirty="0" smtClean="0"/>
                        <a:t>  50000</a:t>
                      </a:r>
                      <a:endParaRPr lang="en-US" dirty="0"/>
                    </a:p>
                  </a:txBody>
                  <a:tcPr/>
                </a:tc>
              </a:tr>
              <a:tr h="594360">
                <a:tc>
                  <a:txBody>
                    <a:bodyPr/>
                    <a:lstStyle/>
                    <a:p>
                      <a:r>
                        <a:rPr lang="en-IN" dirty="0" smtClean="0"/>
                        <a:t>Current liabilities</a:t>
                      </a:r>
                      <a:endParaRPr lang="en-US" dirty="0"/>
                    </a:p>
                  </a:txBody>
                  <a:tcPr/>
                </a:tc>
                <a:tc>
                  <a:txBody>
                    <a:bodyPr/>
                    <a:lstStyle/>
                    <a:p>
                      <a:r>
                        <a:rPr lang="en-IN" dirty="0" smtClean="0"/>
                        <a:t>  50000</a:t>
                      </a:r>
                      <a:endParaRPr lang="en-US" dirty="0"/>
                    </a:p>
                  </a:txBody>
                  <a:tcPr/>
                </a:tc>
                <a:tc>
                  <a:txBody>
                    <a:bodyPr/>
                    <a:lstStyle/>
                    <a:p>
                      <a:r>
                        <a:rPr lang="en-IN" dirty="0" smtClean="0"/>
                        <a:t>Cash in hand </a:t>
                      </a:r>
                      <a:endParaRPr lang="en-US" dirty="0"/>
                    </a:p>
                  </a:txBody>
                  <a:tcPr/>
                </a:tc>
                <a:tc>
                  <a:txBody>
                    <a:bodyPr/>
                    <a:lstStyle/>
                    <a:p>
                      <a:r>
                        <a:rPr lang="en-IN" dirty="0" smtClean="0"/>
                        <a:t>150000</a:t>
                      </a:r>
                      <a:endParaRPr lang="en-US" dirty="0"/>
                    </a:p>
                  </a:txBody>
                  <a:tcPr/>
                </a:tc>
              </a:tr>
              <a:tr h="594360">
                <a:tc>
                  <a:txBody>
                    <a:bodyPr/>
                    <a:lstStyle/>
                    <a:p>
                      <a:endParaRPr lang="en-US" dirty="0"/>
                    </a:p>
                  </a:txBody>
                  <a:tcPr/>
                </a:tc>
                <a:tc>
                  <a:txBody>
                    <a:bodyPr/>
                    <a:lstStyle/>
                    <a:p>
                      <a:r>
                        <a:rPr lang="en-IN" dirty="0" smtClean="0"/>
                        <a:t>650000</a:t>
                      </a:r>
                      <a:endParaRPr lang="en-US" dirty="0"/>
                    </a:p>
                  </a:txBody>
                  <a:tcPr/>
                </a:tc>
                <a:tc>
                  <a:txBody>
                    <a:bodyPr/>
                    <a:lstStyle/>
                    <a:p>
                      <a:endParaRPr lang="en-US"/>
                    </a:p>
                  </a:txBody>
                  <a:tcPr/>
                </a:tc>
                <a:tc>
                  <a:txBody>
                    <a:bodyPr/>
                    <a:lstStyle/>
                    <a:p>
                      <a:r>
                        <a:rPr lang="en-IN" dirty="0" smtClean="0"/>
                        <a:t>650000</a:t>
                      </a:r>
                      <a:endParaRPr lang="en-US"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676400" y="609600"/>
            <a:ext cx="6172200" cy="646331"/>
          </a:xfrm>
          <a:prstGeom prst="rect">
            <a:avLst/>
          </a:prstGeom>
        </p:spPr>
        <p:txBody>
          <a:bodyPr wrap="square">
            <a:spAutoFit/>
          </a:bodyPr>
          <a:lstStyle/>
          <a:p>
            <a:r>
              <a:rPr lang="en-IN" sz="3600" b="1" u="sng" dirty="0" smtClean="0">
                <a:latin typeface="Times New Roman" pitchFamily="18" charset="0"/>
                <a:cs typeface="Times New Roman" pitchFamily="18" charset="0"/>
              </a:rPr>
              <a:t>Branches of Accounting</a:t>
            </a:r>
            <a:endParaRPr lang="en-US" sz="3600" dirty="0"/>
          </a:p>
        </p:txBody>
      </p:sp>
      <p:sp>
        <p:nvSpPr>
          <p:cNvPr id="7" name="Rectangle 6"/>
          <p:cNvSpPr/>
          <p:nvPr/>
        </p:nvSpPr>
        <p:spPr>
          <a:xfrm>
            <a:off x="914400" y="2133600"/>
            <a:ext cx="7543800" cy="3170099"/>
          </a:xfrm>
          <a:prstGeom prst="rect">
            <a:avLst/>
          </a:prstGeom>
        </p:spPr>
        <p:txBody>
          <a:bodyPr wrap="square">
            <a:spAutoFit/>
          </a:bodyPr>
          <a:lstStyle/>
          <a:p>
            <a:pPr marL="342900" indent="-342900">
              <a:buAutoNum type="arabicPeriod"/>
            </a:pPr>
            <a:r>
              <a:rPr lang="en-IN" sz="2000" b="1" u="sng" dirty="0" smtClean="0">
                <a:solidFill>
                  <a:srgbClr val="FFFF00"/>
                </a:solidFill>
              </a:rPr>
              <a:t>Financial Accounting</a:t>
            </a:r>
            <a:r>
              <a:rPr lang="en-IN" sz="2000" b="1" dirty="0" smtClean="0"/>
              <a:t>: </a:t>
            </a:r>
            <a:r>
              <a:rPr lang="en-IN" sz="2000" dirty="0" smtClean="0"/>
              <a:t>It records the transactions related to financial nature in a systematic manner to ascertain profit (or )loss of the accounting period </a:t>
            </a:r>
          </a:p>
          <a:p>
            <a:pPr marL="342900" indent="-342900">
              <a:buAutoNum type="arabicPeriod"/>
            </a:pPr>
            <a:r>
              <a:rPr lang="en-IN" sz="2000" b="1" u="sng" dirty="0" smtClean="0">
                <a:solidFill>
                  <a:srgbClr val="FFFF00"/>
                </a:solidFill>
              </a:rPr>
              <a:t>Cost Accounting </a:t>
            </a:r>
            <a:r>
              <a:rPr lang="en-IN" sz="2000" b="1" dirty="0" smtClean="0"/>
              <a:t>: </a:t>
            </a:r>
            <a:r>
              <a:rPr lang="en-IN" sz="2000" dirty="0" smtClean="0"/>
              <a:t>which is concerned with ascertainment of total cost and per unit cost of goods or services produced or provided by the business firm.</a:t>
            </a:r>
          </a:p>
          <a:p>
            <a:pPr marL="342900" indent="-342900">
              <a:buAutoNum type="arabicPeriod"/>
            </a:pPr>
            <a:r>
              <a:rPr lang="en-IN" sz="2000" b="1" u="sng" dirty="0" smtClean="0">
                <a:solidFill>
                  <a:srgbClr val="FFFF00"/>
                </a:solidFill>
              </a:rPr>
              <a:t>Management Accounting </a:t>
            </a:r>
            <a:r>
              <a:rPr lang="en-IN" sz="2000" dirty="0" smtClean="0"/>
              <a:t>:  which is presenting the accounting information in such a manner that helps the management in planning and controlling the operation of a business and in better decision making. </a:t>
            </a:r>
            <a:endParaRPr 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81001"/>
            <a:ext cx="8763000" cy="457199"/>
          </a:xfrm>
        </p:spPr>
        <p:txBody>
          <a:bodyPr>
            <a:noAutofit/>
          </a:bodyPr>
          <a:lstStyle/>
          <a:p>
            <a:pPr algn="ctr"/>
            <a:r>
              <a:rPr lang="en-IN" sz="3200" dirty="0" smtClean="0"/>
              <a:t>Accounting information and User Needs </a:t>
            </a:r>
            <a:endParaRPr lang="en-US" sz="3200" dirty="0"/>
          </a:p>
        </p:txBody>
      </p:sp>
      <p:graphicFrame>
        <p:nvGraphicFramePr>
          <p:cNvPr id="4" name="Table 3"/>
          <p:cNvGraphicFramePr>
            <a:graphicFrameLocks noGrp="1"/>
          </p:cNvGraphicFramePr>
          <p:nvPr/>
        </p:nvGraphicFramePr>
        <p:xfrm>
          <a:off x="609600" y="1143000"/>
          <a:ext cx="7315200" cy="3962400"/>
        </p:xfrm>
        <a:graphic>
          <a:graphicData uri="http://schemas.openxmlformats.org/drawingml/2006/table">
            <a:tbl>
              <a:tblPr firstRow="1" bandRow="1">
                <a:tableStyleId>{5C22544A-7EE6-4342-B048-85BDC9FD1C3A}</a:tableStyleId>
              </a:tblPr>
              <a:tblGrid>
                <a:gridCol w="1280160"/>
                <a:gridCol w="2286001"/>
                <a:gridCol w="3749039"/>
              </a:tblGrid>
              <a:tr h="858794">
                <a:tc>
                  <a:txBody>
                    <a:bodyPr/>
                    <a:lstStyle/>
                    <a:p>
                      <a:r>
                        <a:rPr lang="en-IN" dirty="0" smtClean="0"/>
                        <a:t>Users</a:t>
                      </a:r>
                      <a:endParaRPr lang="en-US" dirty="0"/>
                    </a:p>
                  </a:txBody>
                  <a:tcPr/>
                </a:tc>
                <a:tc>
                  <a:txBody>
                    <a:bodyPr/>
                    <a:lstStyle/>
                    <a:p>
                      <a:r>
                        <a:rPr lang="en-IN" dirty="0" smtClean="0"/>
                        <a:t>Classification</a:t>
                      </a:r>
                      <a:endParaRPr lang="en-US" dirty="0"/>
                    </a:p>
                  </a:txBody>
                  <a:tcPr/>
                </a:tc>
                <a:tc>
                  <a:txBody>
                    <a:bodyPr/>
                    <a:lstStyle/>
                    <a:p>
                      <a:r>
                        <a:rPr lang="en-IN" dirty="0" smtClean="0"/>
                        <a:t>Information</a:t>
                      </a:r>
                      <a:r>
                        <a:rPr lang="en-IN" baseline="0" dirty="0" smtClean="0"/>
                        <a:t> the user want</a:t>
                      </a:r>
                      <a:endParaRPr lang="en-US" dirty="0"/>
                    </a:p>
                  </a:txBody>
                  <a:tcPr/>
                </a:tc>
              </a:tr>
              <a:tr h="976005">
                <a:tc>
                  <a:txBody>
                    <a:bodyPr/>
                    <a:lstStyle/>
                    <a:p>
                      <a:r>
                        <a:rPr lang="en-IN" b="1" dirty="0" smtClean="0"/>
                        <a:t>Internal</a:t>
                      </a:r>
                      <a:endParaRPr lang="en-US" b="1" dirty="0"/>
                    </a:p>
                  </a:txBody>
                  <a:tcPr/>
                </a:tc>
                <a:tc>
                  <a:txBody>
                    <a:bodyPr/>
                    <a:lstStyle/>
                    <a:p>
                      <a:r>
                        <a:rPr lang="en-IN" b="1" dirty="0" smtClean="0"/>
                        <a:t>1.</a:t>
                      </a:r>
                      <a:r>
                        <a:rPr lang="en-IN" b="1" baseline="0" dirty="0" smtClean="0"/>
                        <a:t> Owner </a:t>
                      </a:r>
                      <a:endParaRPr lang="en-US" b="1" dirty="0"/>
                    </a:p>
                  </a:txBody>
                  <a:tcPr/>
                </a:tc>
                <a:tc>
                  <a:txBody>
                    <a:bodyPr/>
                    <a:lstStyle/>
                    <a:p>
                      <a:r>
                        <a:rPr lang="en-IN" b="1" dirty="0" smtClean="0"/>
                        <a:t>Return</a:t>
                      </a:r>
                      <a:r>
                        <a:rPr lang="en-IN" b="1" baseline="0" dirty="0" smtClean="0"/>
                        <a:t> on investment, financial position of their company </a:t>
                      </a:r>
                      <a:endParaRPr lang="en-US" b="1" dirty="0"/>
                    </a:p>
                  </a:txBody>
                  <a:tcPr/>
                </a:tc>
              </a:tr>
              <a:tr h="858794">
                <a:tc>
                  <a:txBody>
                    <a:bodyPr/>
                    <a:lstStyle/>
                    <a:p>
                      <a:endParaRPr lang="en-US" b="1" dirty="0"/>
                    </a:p>
                  </a:txBody>
                  <a:tcPr/>
                </a:tc>
                <a:tc>
                  <a:txBody>
                    <a:bodyPr/>
                    <a:lstStyle/>
                    <a:p>
                      <a:r>
                        <a:rPr lang="en-IN" b="1" dirty="0" smtClean="0"/>
                        <a:t>2.</a:t>
                      </a:r>
                      <a:r>
                        <a:rPr lang="en-IN" b="1" baseline="0" dirty="0" smtClean="0"/>
                        <a:t> Management </a:t>
                      </a:r>
                      <a:endParaRPr lang="en-US" b="1" dirty="0"/>
                    </a:p>
                  </a:txBody>
                  <a:tcPr/>
                </a:tc>
                <a:tc>
                  <a:txBody>
                    <a:bodyPr/>
                    <a:lstStyle/>
                    <a:p>
                      <a:r>
                        <a:rPr lang="en-IN" b="1" dirty="0" smtClean="0"/>
                        <a:t>To evaluate the performance to take various decisions. </a:t>
                      </a:r>
                      <a:endParaRPr lang="en-US" b="1" dirty="0"/>
                    </a:p>
                  </a:txBody>
                  <a:tcPr/>
                </a:tc>
              </a:tr>
              <a:tr h="1268807">
                <a:tc>
                  <a:txBody>
                    <a:bodyPr/>
                    <a:lstStyle/>
                    <a:p>
                      <a:endParaRPr lang="en-US" b="1" dirty="0"/>
                    </a:p>
                  </a:txBody>
                  <a:tcPr/>
                </a:tc>
                <a:tc>
                  <a:txBody>
                    <a:bodyPr/>
                    <a:lstStyle/>
                    <a:p>
                      <a:r>
                        <a:rPr lang="en-IN" b="1" dirty="0" smtClean="0"/>
                        <a:t>3. Employees </a:t>
                      </a:r>
                      <a:endParaRPr lang="en-US" b="1" dirty="0"/>
                    </a:p>
                  </a:txBody>
                  <a:tcPr/>
                </a:tc>
                <a:tc>
                  <a:txBody>
                    <a:bodyPr/>
                    <a:lstStyle/>
                    <a:p>
                      <a:r>
                        <a:rPr lang="en-IN" b="1" dirty="0" smtClean="0"/>
                        <a:t>Profitability to claim higher wages and bonus , and also to see whether the firm able to </a:t>
                      </a:r>
                    </a:p>
                    <a:p>
                      <a:r>
                        <a:rPr lang="en-IN" b="1" dirty="0" smtClean="0"/>
                        <a:t>(PF, ESI ,etc ) deposit</a:t>
                      </a:r>
                      <a:r>
                        <a:rPr lang="en-IN" b="1" baseline="0" dirty="0" smtClean="0"/>
                        <a:t> regularly.</a:t>
                      </a:r>
                      <a:endParaRPr lang="en-US" b="1" dirty="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077200" cy="609600"/>
          </a:xfrm>
        </p:spPr>
        <p:txBody>
          <a:bodyPr>
            <a:normAutofit/>
          </a:bodyPr>
          <a:lstStyle/>
          <a:p>
            <a:pPr algn="l"/>
            <a:r>
              <a:rPr lang="en-IN" sz="3200" dirty="0" smtClean="0"/>
              <a:t>External Users</a:t>
            </a:r>
            <a:endParaRPr lang="en-US" sz="3200" dirty="0"/>
          </a:p>
        </p:txBody>
      </p:sp>
      <p:graphicFrame>
        <p:nvGraphicFramePr>
          <p:cNvPr id="6" name="Table 5"/>
          <p:cNvGraphicFramePr>
            <a:graphicFrameLocks noGrp="1"/>
          </p:cNvGraphicFramePr>
          <p:nvPr/>
        </p:nvGraphicFramePr>
        <p:xfrm>
          <a:off x="533400" y="914400"/>
          <a:ext cx="7467599" cy="5852160"/>
        </p:xfrm>
        <a:graphic>
          <a:graphicData uri="http://schemas.openxmlformats.org/drawingml/2006/table">
            <a:tbl>
              <a:tblPr firstRow="1" bandRow="1">
                <a:tableStyleId>{5C22544A-7EE6-4342-B048-85BDC9FD1C3A}</a:tableStyleId>
              </a:tblPr>
              <a:tblGrid>
                <a:gridCol w="1213486"/>
                <a:gridCol w="1866900"/>
                <a:gridCol w="4387213"/>
              </a:tblGrid>
              <a:tr h="792480">
                <a:tc>
                  <a:txBody>
                    <a:bodyPr/>
                    <a:lstStyle/>
                    <a:p>
                      <a:r>
                        <a:rPr lang="en-IN" smtClean="0"/>
                        <a:t>Users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Classification</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Information</a:t>
                      </a:r>
                      <a:r>
                        <a:rPr lang="en-IN" baseline="0" dirty="0" smtClean="0"/>
                        <a:t> the user want</a:t>
                      </a:r>
                      <a:endParaRPr lang="en-US" dirty="0" smtClean="0"/>
                    </a:p>
                    <a:p>
                      <a:endParaRPr lang="en-US" dirty="0"/>
                    </a:p>
                  </a:txBody>
                  <a:tcPr/>
                </a:tc>
              </a:tr>
              <a:tr h="609600">
                <a:tc>
                  <a:txBody>
                    <a:bodyPr/>
                    <a:lstStyle/>
                    <a:p>
                      <a:r>
                        <a:rPr lang="en-IN" smtClean="0"/>
                        <a:t>External</a:t>
                      </a:r>
                      <a:endParaRPr lang="en-US" dirty="0"/>
                    </a:p>
                  </a:txBody>
                  <a:tcPr/>
                </a:tc>
                <a:tc>
                  <a:txBody>
                    <a:bodyPr/>
                    <a:lstStyle/>
                    <a:p>
                      <a:r>
                        <a:rPr lang="en-IN" dirty="0" smtClean="0"/>
                        <a:t>1.Investors</a:t>
                      </a:r>
                      <a:r>
                        <a:rPr lang="en-IN" baseline="0" dirty="0" smtClean="0"/>
                        <a:t> and potential  investors</a:t>
                      </a:r>
                      <a:endParaRPr lang="en-US" dirty="0"/>
                    </a:p>
                  </a:txBody>
                  <a:tcPr/>
                </a:tc>
                <a:tc>
                  <a:txBody>
                    <a:bodyPr/>
                    <a:lstStyle/>
                    <a:p>
                      <a:r>
                        <a:rPr lang="en-IN" dirty="0" smtClean="0"/>
                        <a:t>To know</a:t>
                      </a:r>
                      <a:r>
                        <a:rPr lang="en-IN" baseline="0" dirty="0" smtClean="0"/>
                        <a:t> about safety , growth of investments and future  benefits </a:t>
                      </a:r>
                      <a:endParaRPr lang="en-US" dirty="0"/>
                    </a:p>
                  </a:txBody>
                  <a:tcPr/>
                </a:tc>
              </a:tr>
              <a:tr h="609600">
                <a:tc>
                  <a:txBody>
                    <a:bodyPr/>
                    <a:lstStyle/>
                    <a:p>
                      <a:endParaRPr lang="en-US" dirty="0"/>
                    </a:p>
                  </a:txBody>
                  <a:tcPr/>
                </a:tc>
                <a:tc>
                  <a:txBody>
                    <a:bodyPr/>
                    <a:lstStyle/>
                    <a:p>
                      <a:r>
                        <a:rPr lang="en-IN" dirty="0" smtClean="0"/>
                        <a:t>2. Creditor</a:t>
                      </a:r>
                      <a:r>
                        <a:rPr lang="en-IN" baseline="0" dirty="0" smtClean="0"/>
                        <a:t> </a:t>
                      </a:r>
                      <a:endParaRPr lang="en-US" dirty="0"/>
                    </a:p>
                  </a:txBody>
                  <a:tcPr/>
                </a:tc>
                <a:tc>
                  <a:txBody>
                    <a:bodyPr/>
                    <a:lstStyle/>
                    <a:p>
                      <a:r>
                        <a:rPr lang="en-IN" dirty="0" smtClean="0"/>
                        <a:t>Assessing the financial capability, ability of the business to pay its debts.</a:t>
                      </a:r>
                      <a:endParaRPr lang="en-US" dirty="0"/>
                    </a:p>
                  </a:txBody>
                  <a:tcPr/>
                </a:tc>
              </a:tr>
              <a:tr h="426720">
                <a:tc>
                  <a:txBody>
                    <a:bodyPr/>
                    <a:lstStyle/>
                    <a:p>
                      <a:endParaRPr lang="en-US"/>
                    </a:p>
                  </a:txBody>
                  <a:tcPr/>
                </a:tc>
                <a:tc>
                  <a:txBody>
                    <a:bodyPr/>
                    <a:lstStyle/>
                    <a:p>
                      <a:r>
                        <a:rPr lang="en-IN" dirty="0" smtClean="0"/>
                        <a:t>3. Lenders </a:t>
                      </a:r>
                      <a:endParaRPr lang="en-US" dirty="0"/>
                    </a:p>
                  </a:txBody>
                  <a:tcPr/>
                </a:tc>
                <a:tc>
                  <a:txBody>
                    <a:bodyPr/>
                    <a:lstStyle/>
                    <a:p>
                      <a:r>
                        <a:rPr lang="en-IN" dirty="0" smtClean="0"/>
                        <a:t> Repaying capacity , credit worthiness. </a:t>
                      </a:r>
                      <a:endParaRPr lang="en-US" dirty="0"/>
                    </a:p>
                  </a:txBody>
                  <a:tcPr/>
                </a:tc>
              </a:tr>
              <a:tr h="609600">
                <a:tc>
                  <a:txBody>
                    <a:bodyPr/>
                    <a:lstStyle/>
                    <a:p>
                      <a:endParaRPr lang="en-US"/>
                    </a:p>
                  </a:txBody>
                  <a:tcPr/>
                </a:tc>
                <a:tc>
                  <a:txBody>
                    <a:bodyPr/>
                    <a:lstStyle/>
                    <a:p>
                      <a:r>
                        <a:rPr lang="en-IN" dirty="0" smtClean="0"/>
                        <a:t>4. Tax Authorities </a:t>
                      </a:r>
                      <a:endParaRPr lang="en-US" dirty="0"/>
                    </a:p>
                  </a:txBody>
                  <a:tcPr/>
                </a:tc>
                <a:tc>
                  <a:txBody>
                    <a:bodyPr/>
                    <a:lstStyle/>
                    <a:p>
                      <a:r>
                        <a:rPr lang="en-IN" dirty="0" smtClean="0"/>
                        <a:t>Assessment of due taxes, true and fair disclosure of accounting  information</a:t>
                      </a:r>
                      <a:endParaRPr lang="en-US" dirty="0"/>
                    </a:p>
                  </a:txBody>
                  <a:tcPr/>
                </a:tc>
              </a:tr>
              <a:tr h="609600">
                <a:tc>
                  <a:txBody>
                    <a:bodyPr/>
                    <a:lstStyle/>
                    <a:p>
                      <a:endParaRPr lang="en-US"/>
                    </a:p>
                  </a:txBody>
                  <a:tcPr/>
                </a:tc>
                <a:tc>
                  <a:txBody>
                    <a:bodyPr/>
                    <a:lstStyle/>
                    <a:p>
                      <a:r>
                        <a:rPr lang="en-IN" dirty="0" smtClean="0"/>
                        <a:t>5.Government </a:t>
                      </a:r>
                      <a:endParaRPr lang="en-US" dirty="0"/>
                    </a:p>
                  </a:txBody>
                  <a:tcPr/>
                </a:tc>
                <a:tc>
                  <a:txBody>
                    <a:bodyPr/>
                    <a:lstStyle/>
                    <a:p>
                      <a:r>
                        <a:rPr lang="en-IN" dirty="0" smtClean="0"/>
                        <a:t>To compile national income and other information . It helps to take </a:t>
                      </a:r>
                      <a:r>
                        <a:rPr lang="en-IN" baseline="0" dirty="0" smtClean="0"/>
                        <a:t> policy </a:t>
                      </a:r>
                      <a:r>
                        <a:rPr lang="en-IN" dirty="0" smtClean="0"/>
                        <a:t> decision </a:t>
                      </a:r>
                      <a:endParaRPr lang="en-US" dirty="0"/>
                    </a:p>
                  </a:txBody>
                  <a:tcPr/>
                </a:tc>
              </a:tr>
              <a:tr h="609600">
                <a:tc>
                  <a:txBody>
                    <a:bodyPr/>
                    <a:lstStyle/>
                    <a:p>
                      <a:endParaRPr lang="en-US"/>
                    </a:p>
                  </a:txBody>
                  <a:tcPr/>
                </a:tc>
                <a:tc>
                  <a:txBody>
                    <a:bodyPr/>
                    <a:lstStyle/>
                    <a:p>
                      <a:r>
                        <a:rPr lang="en-IN" dirty="0" smtClean="0"/>
                        <a:t>6. Others </a:t>
                      </a:r>
                      <a:endParaRPr lang="en-US" dirty="0"/>
                    </a:p>
                  </a:txBody>
                  <a:tcPr/>
                </a:tc>
                <a:tc>
                  <a:txBody>
                    <a:bodyPr/>
                    <a:lstStyle/>
                    <a:p>
                      <a:r>
                        <a:rPr lang="en-IN" dirty="0" smtClean="0"/>
                        <a:t>Customers</a:t>
                      </a:r>
                      <a:r>
                        <a:rPr lang="en-IN" baseline="0" dirty="0" smtClean="0"/>
                        <a:t> , researchers etc, may seek different information and different reasons.</a:t>
                      </a:r>
                      <a:endParaRPr lang="en-US" dirty="0"/>
                    </a:p>
                  </a:txBody>
                  <a:tcPr/>
                </a:tc>
              </a:tr>
              <a:tr h="609600">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971800"/>
            <a:ext cx="8077200" cy="609600"/>
          </a:xfrm>
        </p:spPr>
        <p:txBody>
          <a:bodyPr>
            <a:noAutofit/>
          </a:bodyPr>
          <a:lstStyle/>
          <a:p>
            <a:pPr algn="l"/>
            <a:r>
              <a:rPr lang="en-IN" sz="4400" smtClean="0"/>
              <a:t>Continuation of Topics </a:t>
            </a:r>
            <a:r>
              <a:rPr lang="en-IN" sz="4400" dirty="0" smtClean="0"/>
              <a:t>Covered In Module-2</a:t>
            </a:r>
            <a:endParaRPr lang="en-US" sz="4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0"/>
            <a:ext cx="8001000" cy="1066800"/>
          </a:xfrm>
        </p:spPr>
        <p:txBody>
          <a:bodyPr>
            <a:normAutofit/>
          </a:bodyPr>
          <a:lstStyle/>
          <a:p>
            <a:pPr algn="ctr"/>
            <a:r>
              <a:rPr lang="en-IN" sz="4400" dirty="0" smtClean="0"/>
              <a:t>Introduction to Accounting</a:t>
            </a:r>
            <a:endParaRPr lang="en-US" sz="4400" dirty="0"/>
          </a:p>
        </p:txBody>
      </p:sp>
      <p:sp>
        <p:nvSpPr>
          <p:cNvPr id="3" name="Subtitle 2"/>
          <p:cNvSpPr>
            <a:spLocks noGrp="1"/>
          </p:cNvSpPr>
          <p:nvPr>
            <p:ph type="subTitle" idx="1"/>
          </p:nvPr>
        </p:nvSpPr>
        <p:spPr>
          <a:xfrm>
            <a:off x="685800" y="2209800"/>
            <a:ext cx="7696200" cy="3352800"/>
          </a:xfrm>
        </p:spPr>
        <p:txBody>
          <a:bodyPr>
            <a:normAutofit fontScale="85000" lnSpcReduction="10000"/>
          </a:bodyPr>
          <a:lstStyle/>
          <a:p>
            <a:pPr algn="l"/>
            <a:r>
              <a:rPr lang="en-IN" b="1" dirty="0" smtClean="0">
                <a:solidFill>
                  <a:srgbClr val="FF0000"/>
                </a:solidFill>
                <a:effectLst>
                  <a:outerShdw blurRad="38100" dist="38100" dir="2700000" algn="tl">
                    <a:srgbClr val="000000">
                      <a:alpha val="43137"/>
                    </a:srgbClr>
                  </a:outerShdw>
                </a:effectLst>
              </a:rPr>
              <a:t>Content</a:t>
            </a:r>
          </a:p>
          <a:p>
            <a:pPr algn="l"/>
            <a:r>
              <a:rPr lang="en-IN" b="1" dirty="0" smtClean="0">
                <a:effectLst>
                  <a:outerShdw blurRad="38100" dist="38100" dir="2700000" algn="tl">
                    <a:srgbClr val="000000">
                      <a:alpha val="43137"/>
                    </a:srgbClr>
                  </a:outerShdw>
                </a:effectLst>
              </a:rPr>
              <a:t>1.Meaning and  Types of business firm</a:t>
            </a:r>
          </a:p>
          <a:p>
            <a:pPr algn="l"/>
            <a:r>
              <a:rPr lang="en-IN" b="1" dirty="0" smtClean="0">
                <a:effectLst>
                  <a:outerShdw blurRad="38100" dist="38100" dir="2700000" algn="tl">
                    <a:srgbClr val="000000">
                      <a:alpha val="43137"/>
                    </a:srgbClr>
                  </a:outerShdw>
                </a:effectLst>
              </a:rPr>
              <a:t>2.Economic events</a:t>
            </a:r>
          </a:p>
          <a:p>
            <a:pPr algn="l"/>
            <a:r>
              <a:rPr lang="en-IN" b="1" dirty="0" smtClean="0">
                <a:effectLst>
                  <a:outerShdw blurRad="38100" dist="38100" dir="2700000" algn="tl">
                    <a:srgbClr val="000000">
                      <a:alpha val="43137"/>
                    </a:srgbClr>
                  </a:outerShdw>
                </a:effectLst>
              </a:rPr>
              <a:t> 3.Definition of accounting and concept</a:t>
            </a:r>
          </a:p>
          <a:p>
            <a:pPr algn="l"/>
            <a:r>
              <a:rPr lang="en-IN" b="1" dirty="0" smtClean="0">
                <a:effectLst>
                  <a:outerShdw blurRad="38100" dist="38100" dir="2700000" algn="tl">
                    <a:srgbClr val="000000">
                      <a:alpha val="43137"/>
                    </a:srgbClr>
                  </a:outerShdw>
                </a:effectLst>
              </a:rPr>
              <a:t>4. 0bjectives of accounting information</a:t>
            </a:r>
          </a:p>
          <a:p>
            <a:pPr algn="l"/>
            <a:r>
              <a:rPr lang="en-IN" b="1" dirty="0" smtClean="0">
                <a:effectLst>
                  <a:outerShdw blurRad="38100" dist="38100" dir="2700000" algn="tl">
                    <a:srgbClr val="000000">
                      <a:alpha val="43137"/>
                    </a:srgbClr>
                  </a:outerShdw>
                </a:effectLst>
              </a:rPr>
              <a:t>5.Advantages and limitations of accounting  information</a:t>
            </a:r>
          </a:p>
          <a:p>
            <a:pPr algn="l"/>
            <a:r>
              <a:rPr lang="en-IN" b="1" dirty="0" smtClean="0">
                <a:effectLst>
                  <a:outerShdw blurRad="38100" dist="38100" dir="2700000" algn="tl">
                    <a:srgbClr val="000000">
                      <a:alpha val="43137"/>
                    </a:srgbClr>
                  </a:outerShdw>
                </a:effectLst>
              </a:rPr>
              <a:t>6.Types of accounting information</a:t>
            </a:r>
          </a:p>
          <a:p>
            <a:pPr algn="l"/>
            <a:r>
              <a:rPr lang="en-IN" b="1" dirty="0" smtClean="0">
                <a:effectLst>
                  <a:outerShdw blurRad="38100" dist="38100" dir="2700000" algn="tl">
                    <a:srgbClr val="000000">
                      <a:alpha val="43137"/>
                    </a:srgbClr>
                  </a:outerShdw>
                </a:effectLst>
              </a:rPr>
              <a:t>7.Users of accounting information and their needs</a:t>
            </a:r>
            <a:endParaRPr lang="en-IN" dirty="0" smtClean="0"/>
          </a:p>
          <a:p>
            <a:r>
              <a:rPr lang="en-IN" dirty="0" smtClean="0"/>
              <a:t> </a:t>
            </a:r>
          </a:p>
          <a:p>
            <a:endParaRPr lang="en-US" dirty="0"/>
          </a:p>
        </p:txBody>
      </p:sp>
      <p:sp>
        <p:nvSpPr>
          <p:cNvPr id="4" name="Title 1"/>
          <p:cNvSpPr txBox="1">
            <a:spLocks/>
          </p:cNvSpPr>
          <p:nvPr/>
        </p:nvSpPr>
        <p:spPr>
          <a:xfrm>
            <a:off x="914400" y="1524000"/>
            <a:ext cx="8001000" cy="685800"/>
          </a:xfrm>
          <a:prstGeom prst="rect">
            <a:avLst/>
          </a:prstGeom>
          <a:ln>
            <a:noFill/>
          </a:ln>
        </p:spPr>
        <p:txBody>
          <a:bodyPr vert="horz" lIns="0" tIns="0" rIns="18288" bIns="0" anchor="b">
            <a:normAutofit/>
            <a:scene3d>
              <a:camera prst="orthographicFront"/>
              <a:lightRig rig="freezing" dir="t">
                <a:rot lat="0" lon="0" rev="5640000"/>
              </a:lightRig>
            </a:scene3d>
            <a:sp3d prstMaterial="flat">
              <a:bevelT w="38100" h="38100"/>
              <a:contourClr>
                <a:schemeClr val="tx2"/>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IN" sz="4400" b="1" dirty="0" smtClean="0">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rPr>
              <a:t>Module-1</a:t>
            </a:r>
            <a:endParaRPr kumimoji="0" lang="en-US" sz="44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sp>
        <p:nvSpPr>
          <p:cNvPr id="5" name="Title 1"/>
          <p:cNvSpPr txBox="1">
            <a:spLocks/>
          </p:cNvSpPr>
          <p:nvPr/>
        </p:nvSpPr>
        <p:spPr>
          <a:xfrm>
            <a:off x="914400" y="990600"/>
            <a:ext cx="8001000" cy="685800"/>
          </a:xfrm>
          <a:prstGeom prst="rect">
            <a:avLst/>
          </a:prstGeom>
          <a:ln>
            <a:noFill/>
          </a:ln>
        </p:spPr>
        <p:txBody>
          <a:bodyPr vert="horz" lIns="0" tIns="0" rIns="18288" bIns="0" anchor="b">
            <a:normAutofit/>
            <a:scene3d>
              <a:camera prst="orthographicFront"/>
              <a:lightRig rig="freezing" dir="t">
                <a:rot lat="0" lon="0" rev="5640000"/>
              </a:lightRig>
            </a:scene3d>
            <a:sp3d prstMaterial="flat">
              <a:bevelT w="38100" h="38100"/>
              <a:contourClr>
                <a:schemeClr val="tx2"/>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44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Class</a:t>
            </a:r>
            <a:r>
              <a:rPr kumimoji="0" lang="en-IN" sz="4400" b="1" i="0" u="none" strike="noStrike" kern="1200" cap="none" spc="0" normalizeH="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XI</a:t>
            </a:r>
            <a:endParaRPr kumimoji="0" lang="en-US" sz="44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1"/>
            <a:ext cx="8305800" cy="685800"/>
          </a:xfrm>
        </p:spPr>
        <p:txBody>
          <a:bodyPr>
            <a:normAutofit fontScale="90000"/>
          </a:bodyPr>
          <a:lstStyle/>
          <a:p>
            <a:r>
              <a:rPr lang="en-IN" dirty="0" smtClean="0"/>
              <a:t/>
            </a:r>
            <a:br>
              <a:rPr lang="en-IN" dirty="0" smtClean="0"/>
            </a:br>
            <a:r>
              <a:rPr lang="en-IN" dirty="0" smtClean="0"/>
              <a:t/>
            </a:r>
            <a:br>
              <a:rPr lang="en-IN" dirty="0" smtClean="0"/>
            </a:br>
            <a:r>
              <a:rPr lang="en-IN" dirty="0" smtClean="0"/>
              <a:t>Meaning and types of business </a:t>
            </a:r>
            <a:endParaRPr lang="en-US" dirty="0"/>
          </a:p>
        </p:txBody>
      </p:sp>
      <p:sp>
        <p:nvSpPr>
          <p:cNvPr id="3" name="Subtitle 2"/>
          <p:cNvSpPr>
            <a:spLocks noGrp="1"/>
          </p:cNvSpPr>
          <p:nvPr>
            <p:ph type="subTitle" idx="1"/>
          </p:nvPr>
        </p:nvSpPr>
        <p:spPr>
          <a:xfrm>
            <a:off x="533400" y="990600"/>
            <a:ext cx="7620000" cy="5334000"/>
          </a:xfrm>
        </p:spPr>
        <p:txBody>
          <a:bodyPr>
            <a:normAutofit fontScale="25000" lnSpcReduction="20000"/>
          </a:bodyPr>
          <a:lstStyle/>
          <a:p>
            <a:endParaRPr lang="en-IN" b="1" dirty="0" smtClean="0"/>
          </a:p>
          <a:p>
            <a:pPr algn="l"/>
            <a:r>
              <a:rPr lang="en-IN" sz="6400" b="1" dirty="0" smtClean="0">
                <a:effectLst>
                  <a:outerShdw blurRad="38100" dist="38100" dir="2700000" algn="tl">
                    <a:srgbClr val="000000">
                      <a:alpha val="43137"/>
                    </a:srgbClr>
                  </a:outerShdw>
                </a:effectLst>
              </a:rPr>
              <a:t>Let as know first  Where  the accounting information is used ?</a:t>
            </a:r>
          </a:p>
          <a:p>
            <a:pPr algn="l"/>
            <a:r>
              <a:rPr lang="en-IN" sz="6400" b="1" dirty="0" smtClean="0">
                <a:effectLst>
                  <a:outerShdw blurRad="38100" dist="38100" dir="2700000" algn="tl">
                    <a:srgbClr val="000000">
                      <a:alpha val="43137"/>
                    </a:srgbClr>
                  </a:outerShdw>
                </a:effectLst>
              </a:rPr>
              <a:t>It is used in Profit Trading and not-for- Profit Trading organisation. </a:t>
            </a:r>
          </a:p>
          <a:p>
            <a:pPr algn="l"/>
            <a:r>
              <a:rPr lang="en-IN" sz="6400" b="1" dirty="0" smtClean="0">
                <a:solidFill>
                  <a:srgbClr val="00B050"/>
                </a:solidFill>
                <a:effectLst>
                  <a:outerShdw blurRad="38100" dist="38100" dir="2700000" algn="tl">
                    <a:srgbClr val="000000">
                      <a:alpha val="43137"/>
                    </a:srgbClr>
                  </a:outerShdw>
                </a:effectLst>
              </a:rPr>
              <a:t>Meaning of business </a:t>
            </a:r>
          </a:p>
          <a:p>
            <a:pPr algn="l"/>
            <a:r>
              <a:rPr lang="en-IN" sz="6400" b="1" dirty="0" smtClean="0">
                <a:effectLst>
                  <a:outerShdw blurRad="38100" dist="38100" dir="2700000" algn="tl">
                    <a:srgbClr val="000000">
                      <a:alpha val="43137"/>
                    </a:srgbClr>
                  </a:outerShdw>
                </a:effectLst>
              </a:rPr>
              <a:t>Exchange of goods and services between person to person and from place to place with money value  is known as  business.</a:t>
            </a:r>
          </a:p>
          <a:p>
            <a:pPr algn="l"/>
            <a:endParaRPr lang="en-IN" sz="6400" b="1" dirty="0" smtClean="0">
              <a:effectLst>
                <a:outerShdw blurRad="38100" dist="38100" dir="2700000" algn="tl">
                  <a:srgbClr val="000000">
                    <a:alpha val="43137"/>
                  </a:srgbClr>
                </a:outerShdw>
              </a:effectLst>
            </a:endParaRPr>
          </a:p>
          <a:p>
            <a:pPr algn="l"/>
            <a:r>
              <a:rPr lang="en-IN" sz="6400" b="1" dirty="0" smtClean="0">
                <a:solidFill>
                  <a:srgbClr val="002060"/>
                </a:solidFill>
                <a:effectLst>
                  <a:outerShdw blurRad="38100" dist="38100" dir="2700000" algn="tl">
                    <a:srgbClr val="000000">
                      <a:alpha val="43137"/>
                    </a:srgbClr>
                  </a:outerShdw>
                </a:effectLst>
              </a:rPr>
              <a:t>Definition of business </a:t>
            </a:r>
          </a:p>
          <a:p>
            <a:pPr algn="l"/>
            <a:r>
              <a:rPr lang="en-IN" sz="6400" b="1" dirty="0" smtClean="0">
                <a:effectLst>
                  <a:outerShdw blurRad="38100" dist="38100" dir="2700000" algn="tl">
                    <a:srgbClr val="000000">
                      <a:alpha val="43137"/>
                    </a:srgbClr>
                  </a:outerShdw>
                </a:effectLst>
              </a:rPr>
              <a:t>Business refers to those economic activities, which are connected with the production or purchase and sale of goods and services with main object of earning profit</a:t>
            </a:r>
          </a:p>
          <a:p>
            <a:pPr algn="l"/>
            <a:r>
              <a:rPr lang="en-IN" sz="6400" b="1" dirty="0" smtClean="0">
                <a:solidFill>
                  <a:srgbClr val="FFFF00"/>
                </a:solidFill>
                <a:effectLst>
                  <a:outerShdw blurRad="38100" dist="38100" dir="2700000" algn="tl">
                    <a:srgbClr val="000000">
                      <a:alpha val="43137"/>
                    </a:srgbClr>
                  </a:outerShdw>
                </a:effectLst>
              </a:rPr>
              <a:t>Types of business firm</a:t>
            </a:r>
          </a:p>
          <a:p>
            <a:pPr algn="l"/>
            <a:r>
              <a:rPr lang="en-IN" sz="6400" b="1" dirty="0" smtClean="0">
                <a:effectLst>
                  <a:outerShdw blurRad="38100" dist="38100" dir="2700000" algn="tl">
                    <a:srgbClr val="000000">
                      <a:alpha val="43137"/>
                    </a:srgbClr>
                  </a:outerShdw>
                </a:effectLst>
              </a:rPr>
              <a:t>Business firm can be classified in to two. </a:t>
            </a:r>
          </a:p>
          <a:p>
            <a:pPr algn="l"/>
            <a:r>
              <a:rPr lang="en-IN" sz="6400" b="1" dirty="0" err="1" smtClean="0">
                <a:solidFill>
                  <a:srgbClr val="002060"/>
                </a:solidFill>
                <a:effectLst>
                  <a:outerShdw blurRad="38100" dist="38100" dir="2700000" algn="tl">
                    <a:srgbClr val="000000">
                      <a:alpha val="43137"/>
                    </a:srgbClr>
                  </a:outerShdw>
                </a:effectLst>
              </a:rPr>
              <a:t>i</a:t>
            </a:r>
            <a:r>
              <a:rPr lang="en-IN" sz="6400" b="1" dirty="0" smtClean="0">
                <a:solidFill>
                  <a:srgbClr val="002060"/>
                </a:solidFill>
                <a:effectLst>
                  <a:outerShdw blurRad="38100" dist="38100" dir="2700000" algn="tl">
                    <a:srgbClr val="000000">
                      <a:alpha val="43137"/>
                    </a:srgbClr>
                  </a:outerShdw>
                </a:effectLst>
              </a:rPr>
              <a:t>)Profit Trading organisation: </a:t>
            </a:r>
            <a:r>
              <a:rPr lang="en-IN" sz="6400" b="1" dirty="0" smtClean="0">
                <a:effectLst>
                  <a:outerShdw blurRad="38100" dist="38100" dir="2700000" algn="tl">
                    <a:srgbClr val="000000">
                      <a:alpha val="43137"/>
                    </a:srgbClr>
                  </a:outerShdw>
                </a:effectLst>
              </a:rPr>
              <a:t>It is established only to earn profit.</a:t>
            </a:r>
          </a:p>
          <a:p>
            <a:pPr algn="l"/>
            <a:r>
              <a:rPr lang="en-IN" sz="6400" b="1" dirty="0" smtClean="0">
                <a:effectLst>
                  <a:outerShdw blurRad="38100" dist="38100" dir="2700000" algn="tl">
                    <a:srgbClr val="000000">
                      <a:alpha val="43137"/>
                    </a:srgbClr>
                  </a:outerShdw>
                </a:effectLst>
              </a:rPr>
              <a:t> </a:t>
            </a:r>
          </a:p>
          <a:p>
            <a:pPr algn="l"/>
            <a:r>
              <a:rPr lang="en-IN" sz="6400" b="1" dirty="0" smtClean="0">
                <a:effectLst>
                  <a:outerShdw blurRad="38100" dist="38100" dir="2700000" algn="tl">
                    <a:srgbClr val="000000">
                      <a:alpha val="43137"/>
                    </a:srgbClr>
                  </a:outerShdw>
                </a:effectLst>
              </a:rPr>
              <a:t>Ex: Sole Proprietor ship , Partner ship firm, Joint Hindu family business ,</a:t>
            </a:r>
          </a:p>
          <a:p>
            <a:pPr algn="l"/>
            <a:r>
              <a:rPr lang="en-IN" sz="6400" b="1" dirty="0" smtClean="0">
                <a:effectLst>
                  <a:outerShdw blurRad="38100" dist="38100" dir="2700000" algn="tl">
                    <a:srgbClr val="000000">
                      <a:alpha val="43137"/>
                    </a:srgbClr>
                  </a:outerShdw>
                </a:effectLst>
              </a:rPr>
              <a:t> Co operative societies , Company</a:t>
            </a:r>
          </a:p>
          <a:p>
            <a:pPr algn="l"/>
            <a:r>
              <a:rPr lang="en-IN" sz="6400" b="1" dirty="0" smtClean="0">
                <a:solidFill>
                  <a:srgbClr val="002060"/>
                </a:solidFill>
                <a:effectLst>
                  <a:outerShdw blurRad="38100" dist="38100" dir="2700000" algn="tl">
                    <a:srgbClr val="000000">
                      <a:alpha val="43137"/>
                    </a:srgbClr>
                  </a:outerShdw>
                </a:effectLst>
              </a:rPr>
              <a:t> </a:t>
            </a:r>
          </a:p>
          <a:p>
            <a:pPr algn="l"/>
            <a:r>
              <a:rPr lang="en-IN" sz="6400" b="1" dirty="0" smtClean="0">
                <a:solidFill>
                  <a:srgbClr val="002060"/>
                </a:solidFill>
                <a:effectLst>
                  <a:outerShdw blurRad="38100" dist="38100" dir="2700000" algn="tl">
                    <a:srgbClr val="000000">
                      <a:alpha val="43137"/>
                    </a:srgbClr>
                  </a:outerShdw>
                </a:effectLst>
              </a:rPr>
              <a:t>ii)</a:t>
            </a:r>
            <a:r>
              <a:rPr lang="en-IN" sz="6400" b="1" dirty="0" smtClean="0">
                <a:solidFill>
                  <a:srgbClr val="7030A0"/>
                </a:solidFill>
                <a:effectLst>
                  <a:outerShdw blurRad="38100" dist="38100" dir="2700000" algn="tl">
                    <a:srgbClr val="000000">
                      <a:alpha val="43137"/>
                    </a:srgbClr>
                  </a:outerShdw>
                </a:effectLst>
              </a:rPr>
              <a:t>Not-for- Profit Trading  organisation:</a:t>
            </a:r>
            <a:r>
              <a:rPr lang="en-IN" sz="6400" b="1" dirty="0" smtClean="0">
                <a:effectLst>
                  <a:outerShdw blurRad="38100" dist="38100" dir="2700000" algn="tl">
                    <a:srgbClr val="000000">
                      <a:alpha val="43137"/>
                    </a:srgbClr>
                  </a:outerShdw>
                </a:effectLst>
              </a:rPr>
              <a:t>  These organisations are established only  to do welfare oriented services, not to earn profit </a:t>
            </a:r>
            <a:endParaRPr lang="en-IN" sz="6400" b="1" dirty="0" smtClean="0">
              <a:solidFill>
                <a:srgbClr val="7030A0"/>
              </a:solidFill>
              <a:effectLst>
                <a:outerShdw blurRad="38100" dist="38100" dir="2700000" algn="tl">
                  <a:srgbClr val="000000">
                    <a:alpha val="43137"/>
                  </a:srgbClr>
                </a:outerShdw>
              </a:effectLst>
            </a:endParaRPr>
          </a:p>
          <a:p>
            <a:pPr algn="l"/>
            <a:r>
              <a:rPr lang="en-IN" sz="6400" b="1" dirty="0" smtClean="0">
                <a:effectLst>
                  <a:outerShdw blurRad="38100" dist="38100" dir="2700000" algn="tl">
                    <a:srgbClr val="000000">
                      <a:alpha val="43137"/>
                    </a:srgbClr>
                  </a:outerShdw>
                </a:effectLst>
              </a:rPr>
              <a:t> </a:t>
            </a:r>
          </a:p>
          <a:p>
            <a:pPr algn="l"/>
            <a:r>
              <a:rPr lang="en-IN" sz="6400" b="1" dirty="0" smtClean="0">
                <a:solidFill>
                  <a:srgbClr val="FF0000"/>
                </a:solidFill>
                <a:effectLst>
                  <a:outerShdw blurRad="38100" dist="38100" dir="2700000" algn="tl">
                    <a:srgbClr val="000000">
                      <a:alpha val="43137"/>
                    </a:srgbClr>
                  </a:outerShdw>
                </a:effectLst>
              </a:rPr>
              <a:t> </a:t>
            </a:r>
            <a:r>
              <a:rPr lang="en-IN" sz="6400" b="1" dirty="0" smtClean="0">
                <a:effectLst>
                  <a:outerShdw blurRad="38100" dist="38100" dir="2700000" algn="tl">
                    <a:srgbClr val="000000">
                      <a:alpha val="43137"/>
                    </a:srgbClr>
                  </a:outerShdw>
                </a:effectLst>
              </a:rPr>
              <a:t>Ex: Hospitals , charitable trust, Educational Institution, libraries etc.</a:t>
            </a:r>
          </a:p>
          <a:p>
            <a:r>
              <a:rPr lang="en-IN" sz="4300" b="1" dirty="0" smtClean="0"/>
              <a:t> </a:t>
            </a:r>
            <a:endParaRPr lang="en-US" sz="43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8153400" cy="609600"/>
          </a:xfrm>
        </p:spPr>
        <p:txBody>
          <a:bodyPr>
            <a:normAutofit fontScale="90000"/>
          </a:bodyPr>
          <a:lstStyle/>
          <a:p>
            <a:pPr algn="l"/>
            <a:r>
              <a:rPr lang="en-IN" dirty="0" smtClean="0"/>
              <a:t>Economic  Events</a:t>
            </a:r>
            <a:endParaRPr lang="en-US" dirty="0"/>
          </a:p>
        </p:txBody>
      </p:sp>
      <p:sp>
        <p:nvSpPr>
          <p:cNvPr id="3" name="Subtitle 2"/>
          <p:cNvSpPr>
            <a:spLocks noGrp="1"/>
          </p:cNvSpPr>
          <p:nvPr>
            <p:ph type="subTitle" idx="1"/>
          </p:nvPr>
        </p:nvSpPr>
        <p:spPr>
          <a:xfrm>
            <a:off x="228600" y="1676400"/>
            <a:ext cx="8610600" cy="3657600"/>
          </a:xfrm>
        </p:spPr>
        <p:txBody>
          <a:bodyPr>
            <a:normAutofit fontScale="70000" lnSpcReduction="20000"/>
          </a:bodyPr>
          <a:lstStyle/>
          <a:p>
            <a:pPr algn="l"/>
            <a:r>
              <a:rPr lang="en-IN" b="1" dirty="0" smtClean="0">
                <a:solidFill>
                  <a:schemeClr val="accent4"/>
                </a:solidFill>
                <a:effectLst>
                  <a:outerShdw blurRad="38100" dist="38100" dir="2700000" algn="tl">
                    <a:srgbClr val="000000">
                      <a:alpha val="43137"/>
                    </a:srgbClr>
                  </a:outerShdw>
                </a:effectLst>
              </a:rPr>
              <a:t>What is mean by economic events ?</a:t>
            </a:r>
          </a:p>
          <a:p>
            <a:pPr algn="l"/>
            <a:r>
              <a:rPr lang="en-IN" b="1" dirty="0" smtClean="0">
                <a:effectLst>
                  <a:outerShdw blurRad="38100" dist="38100" dir="2700000" algn="tl">
                    <a:srgbClr val="000000">
                      <a:alpha val="43137"/>
                    </a:srgbClr>
                  </a:outerShdw>
                </a:effectLst>
              </a:rPr>
              <a:t>It consists of transactions and which are measurable in terms of money</a:t>
            </a:r>
          </a:p>
          <a:p>
            <a:pPr algn="l"/>
            <a:r>
              <a:rPr lang="en-IN" b="1" dirty="0" smtClean="0">
                <a:solidFill>
                  <a:srgbClr val="7030A0"/>
                </a:solidFill>
                <a:effectLst>
                  <a:outerShdw blurRad="38100" dist="38100" dir="2700000" algn="tl">
                    <a:srgbClr val="000000">
                      <a:alpha val="43137"/>
                    </a:srgbClr>
                  </a:outerShdw>
                </a:effectLst>
              </a:rPr>
              <a:t>For example </a:t>
            </a:r>
          </a:p>
          <a:p>
            <a:pPr marL="571500" indent="-571500" algn="l"/>
            <a:r>
              <a:rPr lang="en-IN" b="1" dirty="0" err="1" smtClean="0">
                <a:effectLst>
                  <a:outerShdw blurRad="38100" dist="38100" dir="2700000" algn="tl">
                    <a:srgbClr val="000000">
                      <a:alpha val="43137"/>
                    </a:srgbClr>
                  </a:outerShdw>
                </a:effectLst>
              </a:rPr>
              <a:t>i</a:t>
            </a:r>
            <a:r>
              <a:rPr lang="en-IN" b="1" dirty="0" smtClean="0">
                <a:effectLst>
                  <a:outerShdw blurRad="38100" dist="38100" dir="2700000" algn="tl">
                    <a:srgbClr val="000000">
                      <a:alpha val="43137"/>
                    </a:srgbClr>
                  </a:outerShdw>
                </a:effectLst>
              </a:rPr>
              <a:t>) Purchase of Machinery  and bringing it through transport and installing, keeping it for manufacturing  all this activities comprises number of financial transaction</a:t>
            </a:r>
          </a:p>
          <a:p>
            <a:pPr marL="571500" indent="-571500" algn="l"/>
            <a:r>
              <a:rPr lang="en-IN" b="1" dirty="0" smtClean="0">
                <a:effectLst>
                  <a:outerShdw blurRad="38100" dist="38100" dir="2700000" algn="tl">
                    <a:srgbClr val="000000">
                      <a:alpha val="43137"/>
                    </a:srgbClr>
                  </a:outerShdw>
                </a:effectLst>
              </a:rPr>
              <a:t>ii) Sale of product to customers </a:t>
            </a:r>
          </a:p>
          <a:p>
            <a:pPr marL="571500" indent="-571500" algn="l"/>
            <a:r>
              <a:rPr lang="en-IN" b="1" dirty="0" smtClean="0">
                <a:effectLst>
                  <a:outerShdw blurRad="38100" dist="38100" dir="2700000" algn="tl">
                    <a:srgbClr val="000000">
                      <a:alpha val="43137"/>
                    </a:srgbClr>
                  </a:outerShdw>
                </a:effectLst>
              </a:rPr>
              <a:t>iii)Rendering service to customers</a:t>
            </a:r>
          </a:p>
          <a:p>
            <a:pPr marL="571500" indent="-571500" algn="l"/>
            <a:r>
              <a:rPr lang="en-IN" b="1" dirty="0" smtClean="0">
                <a:effectLst>
                  <a:outerShdw blurRad="38100" dist="38100" dir="2700000" algn="tl">
                    <a:srgbClr val="000000">
                      <a:alpha val="43137"/>
                    </a:srgbClr>
                  </a:outerShdw>
                </a:effectLst>
              </a:rPr>
              <a:t>iv)Purchase of material from suppliers </a:t>
            </a:r>
          </a:p>
          <a:p>
            <a:pPr marL="571500" indent="-571500" algn="l"/>
            <a:r>
              <a:rPr lang="en-IN" b="1" dirty="0" smtClean="0">
                <a:effectLst>
                  <a:outerShdw blurRad="38100" dist="38100" dir="2700000" algn="tl">
                    <a:srgbClr val="000000">
                      <a:alpha val="43137"/>
                    </a:srgbClr>
                  </a:outerShdw>
                </a:effectLst>
              </a:rPr>
              <a:t>v)Payment of office rent to land lord</a:t>
            </a:r>
          </a:p>
          <a:p>
            <a:pPr marL="571500" indent="-571500" algn="l"/>
            <a:r>
              <a:rPr lang="en-IN" b="1" dirty="0" smtClean="0">
                <a:effectLst>
                  <a:outerShdw blurRad="38100" dist="38100" dir="2700000" algn="tl">
                    <a:srgbClr val="000000">
                      <a:alpha val="43137"/>
                    </a:srgbClr>
                  </a:outerShdw>
                </a:effectLst>
              </a:rPr>
              <a:t>Based on above activities departments are made   </a:t>
            </a:r>
          </a:p>
          <a:p>
            <a:pPr marL="571500" indent="-571500" algn="l"/>
            <a:r>
              <a:rPr lang="en-IN" b="1" dirty="0" smtClean="0">
                <a:solidFill>
                  <a:srgbClr val="7030A0"/>
                </a:solidFill>
                <a:effectLst>
                  <a:outerShdw blurRad="38100" dist="38100" dir="2700000" algn="tl">
                    <a:srgbClr val="000000">
                      <a:alpha val="43137"/>
                    </a:srgbClr>
                  </a:outerShdw>
                </a:effectLst>
              </a:rPr>
              <a:t>For example </a:t>
            </a:r>
          </a:p>
          <a:p>
            <a:pPr marL="571500" indent="-571500" algn="l"/>
            <a:r>
              <a:rPr lang="en-IN" b="1" dirty="0" smtClean="0">
                <a:effectLst>
                  <a:outerShdw blurRad="38100" dist="38100" dir="2700000" algn="tl">
                    <a:srgbClr val="000000">
                      <a:alpha val="43137"/>
                    </a:srgbClr>
                  </a:outerShdw>
                </a:effectLst>
              </a:rPr>
              <a:t>Accounts &amp;Finance , Purchases, stores, marketing , Advertisement . </a:t>
            </a:r>
            <a:endParaRPr lang="en-US" b="1" dirty="0">
              <a:effectLst>
                <a:outerShdw blurRad="38100" dist="38100" dir="2700000" algn="tl">
                  <a:srgbClr val="000000">
                    <a:alpha val="43137"/>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228601"/>
            <a:ext cx="8077200" cy="914399"/>
          </a:xfrm>
        </p:spPr>
        <p:txBody>
          <a:bodyPr>
            <a:normAutofit fontScale="90000"/>
          </a:bodyPr>
          <a:lstStyle/>
          <a:p>
            <a:pPr algn="l"/>
            <a:r>
              <a:rPr lang="en-IN" dirty="0" smtClean="0"/>
              <a:t/>
            </a:r>
            <a:br>
              <a:rPr lang="en-IN" dirty="0" smtClean="0"/>
            </a:br>
            <a:r>
              <a:rPr lang="en-IN" dirty="0" smtClean="0"/>
              <a:t> </a:t>
            </a:r>
            <a:r>
              <a:rPr lang="en-IN" sz="4000" dirty="0" smtClean="0"/>
              <a:t>Define accounting </a:t>
            </a:r>
            <a:endParaRPr lang="en-US" sz="4000" dirty="0"/>
          </a:p>
        </p:txBody>
      </p:sp>
      <p:sp>
        <p:nvSpPr>
          <p:cNvPr id="3" name="Subtitle 2"/>
          <p:cNvSpPr>
            <a:spLocks noGrp="1"/>
          </p:cNvSpPr>
          <p:nvPr>
            <p:ph type="subTitle" idx="1"/>
          </p:nvPr>
        </p:nvSpPr>
        <p:spPr>
          <a:xfrm>
            <a:off x="762000" y="1143000"/>
            <a:ext cx="7162800" cy="4495800"/>
          </a:xfrm>
        </p:spPr>
        <p:txBody>
          <a:bodyPr>
            <a:normAutofit/>
          </a:bodyPr>
          <a:lstStyle/>
          <a:p>
            <a:pPr algn="l"/>
            <a:r>
              <a:rPr lang="en-IN" sz="2000" b="1" dirty="0" smtClean="0">
                <a:effectLst>
                  <a:outerShdw blurRad="38100" dist="38100" dir="2700000" algn="tl">
                    <a:srgbClr val="000000">
                      <a:alpha val="43137"/>
                    </a:srgbClr>
                  </a:outerShdw>
                </a:effectLst>
              </a:rPr>
              <a:t>The American Accounting Association Defined accounting as “the process of Identifying , measuring and communicating economic information to permit informed judgements and decisions by users of information. </a:t>
            </a:r>
          </a:p>
          <a:p>
            <a:pPr algn="l"/>
            <a:r>
              <a:rPr lang="en-IN" sz="2000" b="1" dirty="0" err="1" smtClean="0">
                <a:effectLst>
                  <a:outerShdw blurRad="38100" dist="38100" dir="2700000" algn="tl">
                    <a:srgbClr val="000000">
                      <a:alpha val="43137"/>
                    </a:srgbClr>
                  </a:outerShdw>
                </a:effectLst>
              </a:rPr>
              <a:t>i</a:t>
            </a:r>
            <a:r>
              <a:rPr lang="en-IN" sz="2000" b="1" dirty="0" smtClean="0">
                <a:effectLst>
                  <a:outerShdw blurRad="38100" dist="38100" dir="2700000" algn="tl">
                    <a:srgbClr val="000000">
                      <a:alpha val="43137"/>
                    </a:srgbClr>
                  </a:outerShdw>
                </a:effectLst>
              </a:rPr>
              <a:t>)</a:t>
            </a:r>
            <a:r>
              <a:rPr lang="en-IN" sz="2000" b="1" dirty="0" smtClean="0">
                <a:solidFill>
                  <a:schemeClr val="tx2">
                    <a:lumMod val="10000"/>
                  </a:schemeClr>
                </a:solidFill>
                <a:effectLst>
                  <a:outerShdw blurRad="38100" dist="38100" dir="2700000" algn="tl">
                    <a:srgbClr val="000000">
                      <a:alpha val="43137"/>
                    </a:srgbClr>
                  </a:outerShdw>
                </a:effectLst>
              </a:rPr>
              <a:t>Identification</a:t>
            </a:r>
          </a:p>
          <a:p>
            <a:pPr algn="l"/>
            <a:r>
              <a:rPr lang="en-IN" sz="2000" b="1" dirty="0" smtClean="0">
                <a:effectLst>
                  <a:outerShdw blurRad="38100" dist="38100" dir="2700000" algn="tl">
                    <a:srgbClr val="000000">
                      <a:alpha val="43137"/>
                    </a:srgbClr>
                  </a:outerShdw>
                </a:effectLst>
              </a:rPr>
              <a:t>It means determining the transaction which are considered financial character and relate to the organisation</a:t>
            </a:r>
          </a:p>
          <a:p>
            <a:pPr algn="l"/>
            <a:r>
              <a:rPr lang="en-IN" sz="2000" b="1" dirty="0" smtClean="0">
                <a:solidFill>
                  <a:srgbClr val="7030A0"/>
                </a:solidFill>
                <a:effectLst>
                  <a:outerShdw blurRad="38100" dist="38100" dir="2700000" algn="tl">
                    <a:srgbClr val="000000">
                      <a:alpha val="43137"/>
                    </a:srgbClr>
                  </a:outerShdw>
                </a:effectLst>
              </a:rPr>
              <a:t>For example </a:t>
            </a:r>
            <a:r>
              <a:rPr lang="en-IN" sz="2000" b="1" dirty="0" smtClean="0">
                <a:effectLst>
                  <a:outerShdw blurRad="38100" dist="38100" dir="2700000" algn="tl">
                    <a:srgbClr val="000000">
                      <a:alpha val="43137"/>
                    </a:srgbClr>
                  </a:outerShdw>
                </a:effectLst>
              </a:rPr>
              <a:t>purchase, sales on cash as well as on credit, payment of wages and salaries are recorded because it is related to financial character</a:t>
            </a:r>
          </a:p>
          <a:p>
            <a:pPr algn="l"/>
            <a:r>
              <a:rPr lang="en-IN" sz="2000" b="1" dirty="0" smtClean="0">
                <a:solidFill>
                  <a:srgbClr val="7030A0"/>
                </a:solidFill>
                <a:effectLst>
                  <a:outerShdw blurRad="38100" dist="38100" dir="2700000" algn="tl">
                    <a:srgbClr val="000000">
                      <a:alpha val="43137"/>
                    </a:srgbClr>
                  </a:outerShdw>
                </a:effectLst>
              </a:rPr>
              <a:t>For example</a:t>
            </a:r>
            <a:r>
              <a:rPr lang="en-IN" sz="2000" b="1" dirty="0" smtClean="0">
                <a:effectLst>
                  <a:outerShdw blurRad="38100" dist="38100" dir="2700000" algn="tl">
                    <a:srgbClr val="000000">
                      <a:alpha val="43137"/>
                    </a:srgbClr>
                  </a:outerShdw>
                </a:effectLst>
              </a:rPr>
              <a:t>. value of human resource, change in managerial policies, appointment of personal are not recorded in the books of account</a:t>
            </a:r>
          </a:p>
          <a:p>
            <a:endParaRPr lang="en-IN" sz="2000" dirty="0" smtClean="0"/>
          </a:p>
          <a:p>
            <a:endParaRPr lang="en-IN" sz="2000" dirty="0" smtClean="0"/>
          </a:p>
          <a:p>
            <a:endParaRPr lang="en-IN" sz="2000" b="1" dirty="0" smtClean="0"/>
          </a:p>
          <a:p>
            <a:endParaRPr lang="en-IN"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28600"/>
            <a:ext cx="7772400" cy="685799"/>
          </a:xfrm>
        </p:spPr>
        <p:txBody>
          <a:bodyPr>
            <a:normAutofit fontScale="90000"/>
          </a:bodyPr>
          <a:lstStyle/>
          <a:p>
            <a:pPr algn="l"/>
            <a:r>
              <a:rPr lang="en-IN" sz="4000" dirty="0" smtClean="0"/>
              <a:t>Accounting- Know How</a:t>
            </a:r>
            <a:r>
              <a:rPr lang="en-IN" dirty="0" smtClean="0"/>
              <a:t>:</a:t>
            </a:r>
            <a:endParaRPr lang="en-US" dirty="0"/>
          </a:p>
        </p:txBody>
      </p:sp>
      <p:sp>
        <p:nvSpPr>
          <p:cNvPr id="3" name="Subtitle 2"/>
          <p:cNvSpPr>
            <a:spLocks noGrp="1"/>
          </p:cNvSpPr>
          <p:nvPr>
            <p:ph type="subTitle" idx="1"/>
          </p:nvPr>
        </p:nvSpPr>
        <p:spPr>
          <a:xfrm>
            <a:off x="304800" y="914400"/>
            <a:ext cx="8534400" cy="5638800"/>
          </a:xfrm>
        </p:spPr>
        <p:txBody>
          <a:bodyPr>
            <a:noAutofit/>
          </a:bodyPr>
          <a:lstStyle/>
          <a:p>
            <a:pPr algn="l"/>
            <a:r>
              <a:rPr lang="en-IN" sz="1400" b="1" u="sng" dirty="0" smtClean="0"/>
              <a:t>i</a:t>
            </a:r>
            <a:r>
              <a:rPr lang="en-IN" sz="1600" b="1" u="sng" dirty="0" smtClean="0">
                <a:solidFill>
                  <a:srgbClr val="FFFF00"/>
                </a:solidFill>
              </a:rPr>
              <a:t>i)</a:t>
            </a:r>
            <a:r>
              <a:rPr lang="en-IN" sz="1600" b="1" dirty="0" smtClean="0">
                <a:solidFill>
                  <a:srgbClr val="FFFF00"/>
                </a:solidFill>
              </a:rPr>
              <a:t>Measurement</a:t>
            </a:r>
            <a:r>
              <a:rPr lang="en-IN" sz="1600" b="1" u="sng" dirty="0" smtClean="0">
                <a:solidFill>
                  <a:srgbClr val="FFFF00"/>
                </a:solidFill>
              </a:rPr>
              <a:t> </a:t>
            </a:r>
            <a:r>
              <a:rPr lang="en-IN" sz="1600" b="1" dirty="0" smtClean="0">
                <a:solidFill>
                  <a:srgbClr val="FFFF00"/>
                </a:solidFill>
              </a:rPr>
              <a:t>( Measuring the quantity of product and  its value in terms of money) </a:t>
            </a:r>
          </a:p>
          <a:p>
            <a:pPr algn="l"/>
            <a:r>
              <a:rPr lang="en-IN" sz="1400" b="1" dirty="0" smtClean="0"/>
              <a:t>Measurement means quantification (including estimates) of business unit </a:t>
            </a:r>
          </a:p>
          <a:p>
            <a:pPr algn="l"/>
            <a:r>
              <a:rPr lang="en-IN" sz="1400" b="1" u="sng" dirty="0" smtClean="0"/>
              <a:t> </a:t>
            </a:r>
            <a:r>
              <a:rPr lang="en-IN" sz="1400" b="1" u="sng" dirty="0" smtClean="0">
                <a:solidFill>
                  <a:srgbClr val="7030A0"/>
                </a:solidFill>
              </a:rPr>
              <a:t>For example</a:t>
            </a:r>
          </a:p>
          <a:p>
            <a:pPr algn="l"/>
            <a:r>
              <a:rPr lang="en-IN" sz="1400" b="1" u="sng" dirty="0" smtClean="0"/>
              <a:t> </a:t>
            </a:r>
            <a:r>
              <a:rPr lang="en-IN" sz="1400" b="1" dirty="0" smtClean="0"/>
              <a:t>Rupees and Paisa as a measuring unit. if any event cannot be quantified in monitory terms it is not considered for recording in financial transaction</a:t>
            </a:r>
          </a:p>
          <a:p>
            <a:pPr algn="l"/>
            <a:r>
              <a:rPr lang="en-IN" sz="1400" b="1" u="sng" dirty="0" smtClean="0">
                <a:solidFill>
                  <a:srgbClr val="7030A0"/>
                </a:solidFill>
              </a:rPr>
              <a:t>For example </a:t>
            </a:r>
          </a:p>
          <a:p>
            <a:pPr algn="l"/>
            <a:r>
              <a:rPr lang="en-IN" sz="1400" b="1" dirty="0" smtClean="0"/>
              <a:t>Purchase of machinery, goods on cash or on credit it is related to money. It can be recorded in  the books of accounts.</a:t>
            </a:r>
          </a:p>
          <a:p>
            <a:pPr algn="l"/>
            <a:r>
              <a:rPr lang="en-IN" sz="1400" b="1" dirty="0" smtClean="0"/>
              <a:t>Appointment of a new managing director, signing of contract agreement , transfer of employees are not shown in the books of accounts.  </a:t>
            </a:r>
          </a:p>
          <a:p>
            <a:pPr algn="l"/>
            <a:r>
              <a:rPr lang="en-IN" sz="1400" b="1" dirty="0" smtClean="0"/>
              <a:t>iii)</a:t>
            </a:r>
            <a:r>
              <a:rPr lang="en-IN" sz="1400" b="1" dirty="0" smtClean="0">
                <a:solidFill>
                  <a:srgbClr val="FFFF00"/>
                </a:solidFill>
              </a:rPr>
              <a:t>Recording ( Accounting Information's are recorded in a separate book )</a:t>
            </a:r>
          </a:p>
          <a:p>
            <a:pPr algn="l"/>
            <a:r>
              <a:rPr lang="en-IN" sz="1600" b="1" dirty="0" smtClean="0"/>
              <a:t>Once economic events are identified and measured in terms of money in chronological order . After recording it should be summarised as per well established practice and is made available as and when required. </a:t>
            </a:r>
          </a:p>
          <a:p>
            <a:pPr algn="l"/>
            <a:r>
              <a:rPr lang="en-IN" sz="1600" b="1" u="sng" dirty="0" smtClean="0">
                <a:solidFill>
                  <a:srgbClr val="7030A0"/>
                </a:solidFill>
              </a:rPr>
              <a:t>For example</a:t>
            </a:r>
          </a:p>
          <a:p>
            <a:pPr algn="l"/>
            <a:r>
              <a:rPr lang="en-IN" sz="1600" b="1" u="sng" dirty="0" smtClean="0"/>
              <a:t> </a:t>
            </a:r>
            <a:r>
              <a:rPr lang="en-IN" sz="1600" b="1" dirty="0" smtClean="0"/>
              <a:t>journal, ledger, trial balance , final account.</a:t>
            </a:r>
          </a:p>
          <a:p>
            <a:pPr algn="l"/>
            <a:r>
              <a:rPr lang="en-IN" sz="1600" b="1" dirty="0" smtClean="0"/>
              <a:t>iv)</a:t>
            </a:r>
            <a:r>
              <a:rPr lang="en-IN" sz="1600" b="1" dirty="0" smtClean="0">
                <a:solidFill>
                  <a:srgbClr val="FFFF00"/>
                </a:solidFill>
              </a:rPr>
              <a:t>Communication (  Accounting information's are  communicated to users)</a:t>
            </a:r>
          </a:p>
          <a:p>
            <a:pPr algn="l"/>
            <a:r>
              <a:rPr lang="en-IN" sz="1600" b="1" dirty="0" smtClean="0"/>
              <a:t>After the generation of accounting  information it should be communicated to  Management, Internal users, External users, through proper accounting report to right person in time</a:t>
            </a:r>
          </a:p>
          <a:p>
            <a:pPr algn="l"/>
            <a:endParaRPr lang="en-IN" sz="1400" b="1" u="sng" dirty="0" smtClean="0"/>
          </a:p>
          <a:p>
            <a:pPr algn="l"/>
            <a:endParaRPr lang="en-IN" sz="1200" u="sng" dirty="0" smtClean="0"/>
          </a:p>
          <a:p>
            <a:pPr algn="l"/>
            <a:endParaRPr lang="en-IN" sz="1200" u="sng" dirty="0" smtClean="0"/>
          </a:p>
          <a:p>
            <a:pPr algn="l"/>
            <a:endParaRPr lang="en-IN" sz="1100" u="sng" dirty="0" smtClean="0"/>
          </a:p>
          <a:p>
            <a:endParaRPr lang="en-US" sz="11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28600"/>
            <a:ext cx="7772400" cy="838199"/>
          </a:xfrm>
        </p:spPr>
        <p:txBody>
          <a:bodyPr>
            <a:normAutofit/>
          </a:bodyPr>
          <a:lstStyle/>
          <a:p>
            <a:pPr algn="l"/>
            <a:r>
              <a:rPr lang="en-IN" sz="4400" dirty="0" smtClean="0"/>
              <a:t>Objectives of accounting</a:t>
            </a:r>
            <a:endParaRPr lang="en-US" sz="4400" dirty="0"/>
          </a:p>
        </p:txBody>
      </p:sp>
      <p:sp>
        <p:nvSpPr>
          <p:cNvPr id="3" name="Subtitle 2"/>
          <p:cNvSpPr>
            <a:spLocks noGrp="1"/>
          </p:cNvSpPr>
          <p:nvPr>
            <p:ph type="subTitle" idx="1"/>
          </p:nvPr>
        </p:nvSpPr>
        <p:spPr>
          <a:xfrm>
            <a:off x="457200" y="1600200"/>
            <a:ext cx="8077200" cy="4114800"/>
          </a:xfrm>
        </p:spPr>
        <p:txBody>
          <a:bodyPr>
            <a:normAutofit fontScale="85000" lnSpcReduction="20000"/>
          </a:bodyPr>
          <a:lstStyle/>
          <a:p>
            <a:pPr marL="514350" indent="-514350" algn="l"/>
            <a:r>
              <a:rPr lang="en-IN" sz="2300" b="1" dirty="0" smtClean="0">
                <a:effectLst>
                  <a:outerShdw blurRad="38100" dist="38100" dir="2700000" algn="tl">
                    <a:srgbClr val="000000">
                      <a:alpha val="43137"/>
                    </a:srgbClr>
                  </a:outerShdw>
                </a:effectLst>
              </a:rPr>
              <a:t>1.To provide useful information to interested group of users , both external and internal </a:t>
            </a:r>
          </a:p>
          <a:p>
            <a:pPr marL="514350" indent="-514350" algn="l"/>
            <a:r>
              <a:rPr lang="en-IN" sz="2300" b="1" dirty="0" smtClean="0">
                <a:effectLst>
                  <a:outerShdw blurRad="38100" dist="38100" dir="2700000" algn="tl">
                    <a:srgbClr val="000000">
                      <a:alpha val="43137"/>
                    </a:srgbClr>
                  </a:outerShdw>
                </a:effectLst>
              </a:rPr>
              <a:t>2. To maintenance of records of business transactions because no one can remember numerous amount of various transactions such as purchase, sales, receipts, payments etc.</a:t>
            </a:r>
          </a:p>
          <a:p>
            <a:pPr marL="514350" indent="-514350" algn="l"/>
            <a:r>
              <a:rPr lang="en-IN" sz="2300" b="1" dirty="0" smtClean="0">
                <a:effectLst>
                  <a:outerShdw blurRad="38100" dist="38100" dir="2700000" algn="tl">
                    <a:srgbClr val="000000">
                      <a:alpha val="43137"/>
                    </a:srgbClr>
                  </a:outerShdw>
                </a:effectLst>
              </a:rPr>
              <a:t>3.To ascertain the profit and loss of the enter prise</a:t>
            </a:r>
          </a:p>
          <a:p>
            <a:pPr marL="514350" indent="-514350" algn="l"/>
            <a:r>
              <a:rPr lang="en-IN" sz="2300" b="1" dirty="0" smtClean="0">
                <a:effectLst>
                  <a:outerShdw blurRad="38100" dist="38100" dir="2700000" algn="tl">
                    <a:srgbClr val="000000">
                      <a:alpha val="43137"/>
                    </a:srgbClr>
                  </a:outerShdw>
                </a:effectLst>
              </a:rPr>
              <a:t>4  Preparation of the financial statement  also aims at ascertaining the financial position of the business concern in the form of its assets and liabilities at the end of every accounting period.</a:t>
            </a:r>
          </a:p>
          <a:p>
            <a:pPr marL="514350" indent="-514350" algn="l"/>
            <a:r>
              <a:rPr lang="en-IN" sz="2300" b="1" dirty="0" smtClean="0">
                <a:effectLst>
                  <a:outerShdw blurRad="38100" dist="38100" dir="2700000" algn="tl">
                    <a:srgbClr val="000000">
                      <a:alpha val="43137"/>
                    </a:srgbClr>
                  </a:outerShdw>
                </a:effectLst>
              </a:rPr>
              <a:t>5.To Provide financial management to the management which help in decision making  budgeting and fore casting </a:t>
            </a:r>
          </a:p>
          <a:p>
            <a:pPr marL="514350" indent="-514350" algn="l"/>
            <a:r>
              <a:rPr lang="en-IN" sz="2300" b="1" dirty="0" smtClean="0">
                <a:effectLst>
                  <a:outerShdw blurRad="38100" dist="38100" dir="2700000" algn="tl">
                    <a:srgbClr val="000000">
                      <a:alpha val="43137"/>
                    </a:srgbClr>
                  </a:outerShdw>
                </a:effectLst>
              </a:rPr>
              <a:t>6. To  prevent frauds by maintaining regular and systematic </a:t>
            </a:r>
            <a:r>
              <a:rPr lang="en-IN" sz="2300" b="1" dirty="0" smtClean="0"/>
              <a:t>accounting records</a:t>
            </a:r>
          </a:p>
          <a:p>
            <a:pPr marL="514350" indent="-514350"/>
            <a:r>
              <a:rPr lang="en-IN"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28600"/>
            <a:ext cx="8686800" cy="533400"/>
          </a:xfrm>
        </p:spPr>
        <p:txBody>
          <a:bodyPr>
            <a:normAutofit fontScale="90000"/>
          </a:bodyPr>
          <a:lstStyle/>
          <a:p>
            <a:pPr algn="ctr"/>
            <a:r>
              <a:rPr lang="en-IN" sz="2800" dirty="0" smtClean="0"/>
              <a:t/>
            </a:r>
            <a:br>
              <a:rPr lang="en-IN" sz="2800" dirty="0" smtClean="0"/>
            </a:br>
            <a:r>
              <a:rPr lang="en-IN" sz="2800" dirty="0" smtClean="0"/>
              <a:t/>
            </a:r>
            <a:br>
              <a:rPr lang="en-IN" sz="2800" dirty="0" smtClean="0"/>
            </a:br>
            <a:r>
              <a:rPr lang="en-IN" sz="2800" dirty="0" smtClean="0"/>
              <a:t/>
            </a:r>
            <a:br>
              <a:rPr lang="en-IN" sz="2800" dirty="0" smtClean="0"/>
            </a:br>
            <a:r>
              <a:rPr lang="en-IN" sz="3100" dirty="0" smtClean="0"/>
              <a:t>Advantages and Limitations of Accounting Information </a:t>
            </a:r>
            <a:endParaRPr lang="en-US" sz="2800" dirty="0"/>
          </a:p>
        </p:txBody>
      </p:sp>
      <p:sp>
        <p:nvSpPr>
          <p:cNvPr id="3" name="Subtitle 2"/>
          <p:cNvSpPr>
            <a:spLocks noGrp="1"/>
          </p:cNvSpPr>
          <p:nvPr>
            <p:ph type="subTitle" idx="1"/>
          </p:nvPr>
        </p:nvSpPr>
        <p:spPr>
          <a:xfrm>
            <a:off x="304800" y="838200"/>
            <a:ext cx="8534400" cy="3810000"/>
          </a:xfrm>
        </p:spPr>
        <p:txBody>
          <a:bodyPr>
            <a:normAutofit fontScale="85000" lnSpcReduction="10000"/>
          </a:bodyPr>
          <a:lstStyle/>
          <a:p>
            <a:pPr algn="l"/>
            <a:r>
              <a:rPr lang="en-IN" sz="1900" b="1" u="sng" dirty="0" smtClean="0">
                <a:solidFill>
                  <a:srgbClr val="00B050"/>
                </a:solidFill>
              </a:rPr>
              <a:t>Advantages</a:t>
            </a:r>
            <a:endParaRPr lang="en-IN" sz="1900" dirty="0" smtClean="0">
              <a:solidFill>
                <a:srgbClr val="00B050"/>
              </a:solidFill>
            </a:endParaRPr>
          </a:p>
          <a:p>
            <a:pPr algn="l"/>
            <a:r>
              <a:rPr lang="en-IN" sz="1900" b="1" dirty="0" smtClean="0"/>
              <a:t>1.It helps to maintain the business records in a systematic manner.</a:t>
            </a:r>
          </a:p>
          <a:p>
            <a:pPr algn="l"/>
            <a:r>
              <a:rPr lang="en-IN" sz="1900" b="1" dirty="0" smtClean="0"/>
              <a:t>2.It helps in the preparation of financial statements</a:t>
            </a:r>
          </a:p>
          <a:p>
            <a:pPr algn="l"/>
            <a:r>
              <a:rPr lang="en-IN" sz="1900" b="1" dirty="0" smtClean="0"/>
              <a:t>3.It helps to compare the result of current year with previous years to analyse the changes </a:t>
            </a:r>
          </a:p>
          <a:p>
            <a:pPr algn="l"/>
            <a:r>
              <a:rPr lang="en-IN" sz="1900" b="1" dirty="0" smtClean="0"/>
              <a:t>4. It helps the managers in the decision making process for future course of action. </a:t>
            </a:r>
          </a:p>
          <a:p>
            <a:pPr algn="l"/>
            <a:r>
              <a:rPr lang="en-IN" sz="1900" b="1" u="sng" dirty="0" smtClean="0">
                <a:solidFill>
                  <a:srgbClr val="00B050"/>
                </a:solidFill>
              </a:rPr>
              <a:t>Disadvantages</a:t>
            </a:r>
          </a:p>
          <a:p>
            <a:pPr marL="457200" indent="-457200" algn="l"/>
            <a:r>
              <a:rPr lang="en-IN" sz="1900" b="1" dirty="0" smtClean="0"/>
              <a:t>1.Loss of data or service when business firm is reliant on accounting software, any loss of service due to power  failure also possible.</a:t>
            </a:r>
          </a:p>
          <a:p>
            <a:pPr marL="457200" indent="-457200" algn="l"/>
            <a:r>
              <a:rPr lang="en-IN" sz="1900" b="1" dirty="0" smtClean="0"/>
              <a:t>2. It contain only those information's which can be expressed in terms of money. It ignore qualitative elements such as efficiency  of management , quality of staff , customer satisfaction </a:t>
            </a:r>
          </a:p>
          <a:p>
            <a:pPr marL="457200" indent="-457200" algn="l"/>
            <a:r>
              <a:rPr lang="en-IN" sz="1900" b="1" dirty="0" smtClean="0"/>
              <a:t>3. System configuration may trouble in between while working on computer </a:t>
            </a:r>
          </a:p>
          <a:p>
            <a:pPr marL="457200" indent="-457200" algn="l"/>
            <a:r>
              <a:rPr lang="en-IN" sz="1900" b="1" dirty="0" smtClean="0"/>
              <a:t>4. It may be affected by window dressing Manipulation and falsification of accounts are possible  </a:t>
            </a:r>
          </a:p>
          <a:p>
            <a:pPr marL="457200" indent="-457200"/>
            <a:endParaRPr lang="en-IN" sz="1900" dirty="0" smtClean="0"/>
          </a:p>
          <a:p>
            <a:pPr marL="457200" indent="-457200"/>
            <a:endParaRPr lang="en-IN" sz="1900" dirty="0" smtClean="0"/>
          </a:p>
          <a:p>
            <a:pPr marL="457200" indent="-457200">
              <a:buAutoNum type="arabicPeriod"/>
            </a:pPr>
            <a:endParaRPr lang="en-IN" sz="2000" dirty="0" smtClean="0"/>
          </a:p>
          <a:p>
            <a:endParaRPr lang="en-IN" sz="2000" dirty="0" smtClean="0"/>
          </a:p>
          <a:p>
            <a:endParaRPr lang="en-IN" dirty="0" smtClean="0"/>
          </a:p>
          <a:p>
            <a:endParaRPr lang="en-IN"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533400"/>
            <a:ext cx="7924800" cy="533400"/>
          </a:xfrm>
        </p:spPr>
        <p:txBody>
          <a:bodyPr>
            <a:normAutofit/>
          </a:bodyPr>
          <a:lstStyle/>
          <a:p>
            <a:pPr algn="ctr"/>
            <a:r>
              <a:rPr lang="en-IN" sz="3200" dirty="0" smtClean="0"/>
              <a:t>Types of Accounting Information</a:t>
            </a:r>
            <a:endParaRPr lang="en-US" sz="3200" dirty="0"/>
          </a:p>
        </p:txBody>
      </p:sp>
      <p:sp>
        <p:nvSpPr>
          <p:cNvPr id="3" name="Subtitle 2"/>
          <p:cNvSpPr>
            <a:spLocks noGrp="1"/>
          </p:cNvSpPr>
          <p:nvPr>
            <p:ph type="subTitle" idx="1"/>
          </p:nvPr>
        </p:nvSpPr>
        <p:spPr>
          <a:xfrm>
            <a:off x="304800" y="1066800"/>
            <a:ext cx="8610600" cy="1143000"/>
          </a:xfrm>
        </p:spPr>
        <p:txBody>
          <a:bodyPr>
            <a:normAutofit/>
          </a:bodyPr>
          <a:lstStyle/>
          <a:p>
            <a:pPr algn="l"/>
            <a:r>
              <a:rPr lang="en-IN" sz="1800" b="1" u="sng" dirty="0" smtClean="0">
                <a:solidFill>
                  <a:srgbClr val="FFC000"/>
                </a:solidFill>
              </a:rPr>
              <a:t>Accounting information can be categorised in to the following:</a:t>
            </a:r>
            <a:endParaRPr lang="en-IN" sz="1800" dirty="0" smtClean="0"/>
          </a:p>
          <a:p>
            <a:pPr algn="l"/>
            <a:r>
              <a:rPr lang="en-IN" sz="1800" dirty="0" smtClean="0"/>
              <a:t>1.Information related to profit &amp; loss i.e., income statement , shows the net profit of business operations of a firm during a particular accounting period .</a:t>
            </a:r>
          </a:p>
          <a:p>
            <a:pPr algn="l"/>
            <a:endParaRPr lang="en-IN" sz="1800" dirty="0" smtClean="0"/>
          </a:p>
          <a:p>
            <a:pPr algn="l"/>
            <a:endParaRPr lang="en-IN" sz="1800" dirty="0" smtClean="0"/>
          </a:p>
          <a:p>
            <a:pPr algn="l"/>
            <a:endParaRPr lang="en-IN" sz="1800" dirty="0" smtClean="0"/>
          </a:p>
          <a:p>
            <a:pPr algn="l"/>
            <a:endParaRPr lang="en-IN" sz="2400" b="1" u="sng" dirty="0" smtClean="0">
              <a:solidFill>
                <a:srgbClr val="00B0F0"/>
              </a:solidFill>
            </a:endParaRPr>
          </a:p>
        </p:txBody>
      </p:sp>
      <p:graphicFrame>
        <p:nvGraphicFramePr>
          <p:cNvPr id="6" name="Table 5"/>
          <p:cNvGraphicFramePr>
            <a:graphicFrameLocks noGrp="1"/>
          </p:cNvGraphicFramePr>
          <p:nvPr/>
        </p:nvGraphicFramePr>
        <p:xfrm>
          <a:off x="762000" y="2514600"/>
          <a:ext cx="7848601" cy="3200400"/>
        </p:xfrm>
        <a:graphic>
          <a:graphicData uri="http://schemas.openxmlformats.org/drawingml/2006/table">
            <a:tbl>
              <a:tblPr firstRow="1" bandRow="1">
                <a:tableStyleId>{5C22544A-7EE6-4342-B048-85BDC9FD1C3A}</a:tableStyleId>
              </a:tblPr>
              <a:tblGrid>
                <a:gridCol w="2922351"/>
                <a:gridCol w="1085445"/>
                <a:gridCol w="2755360"/>
                <a:gridCol w="1085445"/>
              </a:tblGrid>
              <a:tr h="533400">
                <a:tc>
                  <a:txBody>
                    <a:bodyPr/>
                    <a:lstStyle/>
                    <a:p>
                      <a:r>
                        <a:rPr lang="en-IN" dirty="0" smtClean="0"/>
                        <a:t>Expenses /Losses</a:t>
                      </a:r>
                      <a:endParaRPr lang="en-US" dirty="0"/>
                    </a:p>
                  </a:txBody>
                  <a:tcPr/>
                </a:tc>
                <a:tc>
                  <a:txBody>
                    <a:bodyPr/>
                    <a:lstStyle/>
                    <a:p>
                      <a:r>
                        <a:rPr lang="en-IN" dirty="0" smtClean="0"/>
                        <a:t>Rs</a:t>
                      </a:r>
                      <a:endParaRPr lang="en-US" dirty="0"/>
                    </a:p>
                  </a:txBody>
                  <a:tcPr/>
                </a:tc>
                <a:tc>
                  <a:txBody>
                    <a:bodyPr/>
                    <a:lstStyle/>
                    <a:p>
                      <a:r>
                        <a:rPr lang="en-IN" dirty="0" smtClean="0"/>
                        <a:t>Incomes/Gains</a:t>
                      </a:r>
                      <a:endParaRPr lang="en-US" dirty="0"/>
                    </a:p>
                  </a:txBody>
                  <a:tcPr/>
                </a:tc>
                <a:tc>
                  <a:txBody>
                    <a:bodyPr/>
                    <a:lstStyle/>
                    <a:p>
                      <a:r>
                        <a:rPr lang="en-IN" dirty="0" smtClean="0"/>
                        <a:t>Rs</a:t>
                      </a:r>
                      <a:endParaRPr lang="en-US" dirty="0"/>
                    </a:p>
                  </a:txBody>
                  <a:tcPr/>
                </a:tc>
              </a:tr>
              <a:tr h="533400">
                <a:tc>
                  <a:txBody>
                    <a:bodyPr/>
                    <a:lstStyle/>
                    <a:p>
                      <a:r>
                        <a:rPr lang="en-IN" smtClean="0"/>
                        <a:t>To</a:t>
                      </a:r>
                      <a:r>
                        <a:rPr lang="en-IN" baseline="0" smtClean="0"/>
                        <a:t> </a:t>
                      </a:r>
                      <a:r>
                        <a:rPr lang="en-IN" smtClean="0"/>
                        <a:t>Salaries</a:t>
                      </a:r>
                      <a:endParaRPr lang="en-US" dirty="0"/>
                    </a:p>
                  </a:txBody>
                  <a:tcPr/>
                </a:tc>
                <a:tc>
                  <a:txBody>
                    <a:bodyPr/>
                    <a:lstStyle/>
                    <a:p>
                      <a:r>
                        <a:rPr lang="en-IN" dirty="0" smtClean="0"/>
                        <a:t> 30000</a:t>
                      </a:r>
                      <a:endParaRPr lang="en-US" dirty="0"/>
                    </a:p>
                  </a:txBody>
                  <a:tcPr/>
                </a:tc>
                <a:tc>
                  <a:txBody>
                    <a:bodyPr/>
                    <a:lstStyle/>
                    <a:p>
                      <a:r>
                        <a:rPr lang="en-IN" dirty="0" smtClean="0"/>
                        <a:t>By</a:t>
                      </a:r>
                      <a:r>
                        <a:rPr lang="en-IN" baseline="0" dirty="0" smtClean="0"/>
                        <a:t> Gross profit</a:t>
                      </a:r>
                      <a:endParaRPr lang="en-US" dirty="0"/>
                    </a:p>
                  </a:txBody>
                  <a:tcPr/>
                </a:tc>
                <a:tc>
                  <a:txBody>
                    <a:bodyPr/>
                    <a:lstStyle/>
                    <a:p>
                      <a:r>
                        <a:rPr lang="en-IN" dirty="0" smtClean="0"/>
                        <a:t>100000</a:t>
                      </a:r>
                      <a:endParaRPr lang="en-US" dirty="0"/>
                    </a:p>
                  </a:txBody>
                  <a:tcPr/>
                </a:tc>
              </a:tr>
              <a:tr h="533400">
                <a:tc>
                  <a:txBody>
                    <a:bodyPr/>
                    <a:lstStyle/>
                    <a:p>
                      <a:r>
                        <a:rPr lang="en-IN" smtClean="0"/>
                        <a:t>To</a:t>
                      </a:r>
                      <a:r>
                        <a:rPr lang="en-IN" baseline="0" smtClean="0"/>
                        <a:t> </a:t>
                      </a:r>
                      <a:r>
                        <a:rPr lang="en-IN" smtClean="0"/>
                        <a:t>Electricity charges</a:t>
                      </a:r>
                      <a:endParaRPr lang="en-US" dirty="0"/>
                    </a:p>
                  </a:txBody>
                  <a:tcPr/>
                </a:tc>
                <a:tc>
                  <a:txBody>
                    <a:bodyPr/>
                    <a:lstStyle/>
                    <a:p>
                      <a:r>
                        <a:rPr lang="en-IN" dirty="0" smtClean="0"/>
                        <a:t>   5000</a:t>
                      </a:r>
                      <a:endParaRPr lang="en-US" dirty="0"/>
                    </a:p>
                  </a:txBody>
                  <a:tcPr/>
                </a:tc>
                <a:tc>
                  <a:txBody>
                    <a:bodyPr/>
                    <a:lstStyle/>
                    <a:p>
                      <a:endParaRPr lang="en-US" dirty="0"/>
                    </a:p>
                  </a:txBody>
                  <a:tcPr/>
                </a:tc>
                <a:tc>
                  <a:txBody>
                    <a:bodyPr/>
                    <a:lstStyle/>
                    <a:p>
                      <a:endParaRPr lang="en-US"/>
                    </a:p>
                  </a:txBody>
                  <a:tcPr/>
                </a:tc>
              </a:tr>
              <a:tr h="533400">
                <a:tc>
                  <a:txBody>
                    <a:bodyPr/>
                    <a:lstStyle/>
                    <a:p>
                      <a:r>
                        <a:rPr lang="en-IN" smtClean="0"/>
                        <a:t>To</a:t>
                      </a:r>
                      <a:r>
                        <a:rPr lang="en-IN" baseline="0" smtClean="0"/>
                        <a:t> Balance c/d</a:t>
                      </a:r>
                      <a:endParaRPr lang="en-US" dirty="0"/>
                    </a:p>
                  </a:txBody>
                  <a:tcPr/>
                </a:tc>
                <a:tc>
                  <a:txBody>
                    <a:bodyPr/>
                    <a:lstStyle/>
                    <a:p>
                      <a:r>
                        <a:rPr lang="en-IN" dirty="0" smtClean="0"/>
                        <a:t> 65000</a:t>
                      </a:r>
                      <a:endParaRPr lang="en-US" dirty="0"/>
                    </a:p>
                  </a:txBody>
                  <a:tcPr/>
                </a:tc>
                <a:tc>
                  <a:txBody>
                    <a:bodyPr/>
                    <a:lstStyle/>
                    <a:p>
                      <a:endParaRPr lang="en-US"/>
                    </a:p>
                  </a:txBody>
                  <a:tcPr/>
                </a:tc>
                <a:tc>
                  <a:txBody>
                    <a:bodyPr/>
                    <a:lstStyle/>
                    <a:p>
                      <a:endParaRPr lang="en-US"/>
                    </a:p>
                  </a:txBody>
                  <a:tcPr/>
                </a:tc>
              </a:tr>
              <a:tr h="533400">
                <a:tc>
                  <a:txBody>
                    <a:bodyPr/>
                    <a:lstStyle/>
                    <a:p>
                      <a:endParaRPr lang="en-US" dirty="0"/>
                    </a:p>
                  </a:txBody>
                  <a:tcPr/>
                </a:tc>
                <a:tc>
                  <a:txBody>
                    <a:bodyPr/>
                    <a:lstStyle/>
                    <a:p>
                      <a:r>
                        <a:rPr lang="en-IN" dirty="0" smtClean="0"/>
                        <a:t>100000</a:t>
                      </a:r>
                      <a:endParaRPr lang="en-US" dirty="0"/>
                    </a:p>
                  </a:txBody>
                  <a:tcPr/>
                </a:tc>
                <a:tc>
                  <a:txBody>
                    <a:bodyPr/>
                    <a:lstStyle/>
                    <a:p>
                      <a:endParaRPr lang="en-US" dirty="0"/>
                    </a:p>
                  </a:txBody>
                  <a:tcPr/>
                </a:tc>
                <a:tc>
                  <a:txBody>
                    <a:bodyPr/>
                    <a:lstStyle/>
                    <a:p>
                      <a:r>
                        <a:rPr lang="en-IN" dirty="0" smtClean="0"/>
                        <a:t>100000</a:t>
                      </a:r>
                      <a:endParaRPr lang="en-US" dirty="0"/>
                    </a:p>
                  </a:txBody>
                  <a:tcPr/>
                </a:tc>
              </a:tr>
              <a:tr h="533400">
                <a:tc>
                  <a:txBody>
                    <a:bodyPr/>
                    <a:lstStyle/>
                    <a:p>
                      <a:endParaRPr lang="en-US" dirty="0"/>
                    </a:p>
                  </a:txBody>
                  <a:tcPr/>
                </a:tc>
                <a:tc>
                  <a:txBody>
                    <a:bodyPr/>
                    <a:lstStyle/>
                    <a:p>
                      <a:endParaRPr lang="en-US" dirty="0"/>
                    </a:p>
                  </a:txBody>
                  <a:tcPr/>
                </a:tc>
                <a:tc>
                  <a:txBody>
                    <a:bodyPr/>
                    <a:lstStyle/>
                    <a:p>
                      <a:r>
                        <a:rPr lang="en-IN" dirty="0" smtClean="0"/>
                        <a:t>By balance b/d</a:t>
                      </a:r>
                      <a:endParaRPr lang="en-US" dirty="0"/>
                    </a:p>
                  </a:txBody>
                  <a:tcPr/>
                </a:tc>
                <a:tc>
                  <a:txBody>
                    <a:bodyPr/>
                    <a:lstStyle/>
                    <a:p>
                      <a:r>
                        <a:rPr lang="en-IN" dirty="0" smtClean="0"/>
                        <a:t>65000</a:t>
                      </a:r>
                      <a:endParaRPr lang="en-US" dirty="0"/>
                    </a:p>
                  </a:txBody>
                  <a:tcPr/>
                </a:tc>
              </a:tr>
            </a:tbl>
          </a:graphicData>
        </a:graphic>
      </p:graphicFrame>
      <p:sp>
        <p:nvSpPr>
          <p:cNvPr id="8" name="Rectangle 7"/>
          <p:cNvSpPr/>
          <p:nvPr/>
        </p:nvSpPr>
        <p:spPr>
          <a:xfrm>
            <a:off x="3124200" y="2133600"/>
            <a:ext cx="2295372" cy="369332"/>
          </a:xfrm>
          <a:prstGeom prst="rect">
            <a:avLst/>
          </a:prstGeom>
        </p:spPr>
        <p:txBody>
          <a:bodyPr wrap="none">
            <a:spAutoFit/>
          </a:bodyPr>
          <a:lstStyle/>
          <a:p>
            <a:r>
              <a:rPr lang="en-IN" dirty="0" smtClean="0">
                <a:solidFill>
                  <a:srgbClr val="C00000"/>
                </a:solidFill>
              </a:rPr>
              <a:t>Profit &amp; Loss account</a:t>
            </a:r>
            <a:endParaRPr lang="en-US" dirty="0">
              <a:solidFill>
                <a:srgbClr val="C00000"/>
              </a:solidFill>
            </a:endParaRPr>
          </a:p>
        </p:txBody>
      </p:sp>
      <p:sp>
        <p:nvSpPr>
          <p:cNvPr id="9" name="Rectangle 8"/>
          <p:cNvSpPr/>
          <p:nvPr/>
        </p:nvSpPr>
        <p:spPr>
          <a:xfrm>
            <a:off x="7620000" y="2133600"/>
            <a:ext cx="423514" cy="369332"/>
          </a:xfrm>
          <a:prstGeom prst="rect">
            <a:avLst/>
          </a:prstGeom>
        </p:spPr>
        <p:txBody>
          <a:bodyPr wrap="none">
            <a:spAutoFit/>
          </a:bodyPr>
          <a:lstStyle/>
          <a:p>
            <a:r>
              <a:rPr lang="en-IN" dirty="0" smtClean="0">
                <a:solidFill>
                  <a:srgbClr val="C00000"/>
                </a:solidFill>
              </a:rPr>
              <a:t>Cr</a:t>
            </a:r>
            <a:endParaRPr lang="en-US" dirty="0">
              <a:solidFill>
                <a:srgbClr val="C00000"/>
              </a:solidFill>
            </a:endParaRPr>
          </a:p>
        </p:txBody>
      </p:sp>
      <p:sp>
        <p:nvSpPr>
          <p:cNvPr id="10" name="Rectangle 9"/>
          <p:cNvSpPr/>
          <p:nvPr/>
        </p:nvSpPr>
        <p:spPr>
          <a:xfrm>
            <a:off x="1143000" y="2057400"/>
            <a:ext cx="534249" cy="430887"/>
          </a:xfrm>
          <a:prstGeom prst="rect">
            <a:avLst/>
          </a:prstGeom>
        </p:spPr>
        <p:txBody>
          <a:bodyPr wrap="none">
            <a:spAutoFit/>
          </a:bodyPr>
          <a:lstStyle/>
          <a:p>
            <a:r>
              <a:rPr lang="en-IN" sz="2200" dirty="0" smtClean="0">
                <a:solidFill>
                  <a:srgbClr val="C00000"/>
                </a:solidFill>
              </a:rPr>
              <a:t>D</a:t>
            </a:r>
            <a:r>
              <a:rPr lang="en-IN" dirty="0" smtClean="0">
                <a:solidFill>
                  <a:srgbClr val="C00000"/>
                </a:solidFill>
              </a:rPr>
              <a:t>r </a:t>
            </a:r>
            <a:endParaRPr lang="en-US" dirty="0">
              <a:solidFill>
                <a:srgbClr val="C000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898</TotalTime>
  <Words>1263</Words>
  <Application>Microsoft Office PowerPoint</Application>
  <PresentationFormat>On-screen Show (4:3)</PresentationFormat>
  <Paragraphs>175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  WELCOME    STUDENTS</vt:lpstr>
      <vt:lpstr>Introduction to Accounting</vt:lpstr>
      <vt:lpstr>  Meaning and types of business </vt:lpstr>
      <vt:lpstr>Economic  Events</vt:lpstr>
      <vt:lpstr>  Define accounting </vt:lpstr>
      <vt:lpstr>Accounting- Know How:</vt:lpstr>
      <vt:lpstr>Objectives of accounting</vt:lpstr>
      <vt:lpstr>   Advantages and Limitations of Accounting Information </vt:lpstr>
      <vt:lpstr>Types of Accounting Information</vt:lpstr>
      <vt:lpstr>Slide 10</vt:lpstr>
      <vt:lpstr>Slide 11</vt:lpstr>
      <vt:lpstr>Accounting information and User Needs </vt:lpstr>
      <vt:lpstr>External Users</vt:lpstr>
      <vt:lpstr>Continuation of Topics Covered In Module-2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Accounting</dc:title>
  <dc:creator>acer</dc:creator>
  <cp:lastModifiedBy>Windows User</cp:lastModifiedBy>
  <cp:revision>182</cp:revision>
  <dcterms:created xsi:type="dcterms:W3CDTF">2006-08-16T00:00:00Z</dcterms:created>
  <dcterms:modified xsi:type="dcterms:W3CDTF">2020-07-20T03:17:08Z</dcterms:modified>
</cp:coreProperties>
</file>